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89" r:id="rId3"/>
    <p:sldId id="282" r:id="rId4"/>
    <p:sldId id="290" r:id="rId5"/>
    <p:sldId id="291" r:id="rId6"/>
    <p:sldId id="292" r:id="rId7"/>
    <p:sldId id="293" r:id="rId8"/>
    <p:sldId id="294" r:id="rId9"/>
    <p:sldId id="335" r:id="rId10"/>
    <p:sldId id="280" r:id="rId11"/>
    <p:sldId id="295" r:id="rId12"/>
    <p:sldId id="325" r:id="rId13"/>
    <p:sldId id="333" r:id="rId14"/>
    <p:sldId id="279" r:id="rId15"/>
    <p:sldId id="296" r:id="rId16"/>
    <p:sldId id="278" r:id="rId17"/>
    <p:sldId id="334" r:id="rId18"/>
    <p:sldId id="298" r:id="rId19"/>
    <p:sldId id="299" r:id="rId20"/>
    <p:sldId id="300" r:id="rId21"/>
    <p:sldId id="301" r:id="rId22"/>
    <p:sldId id="302" r:id="rId23"/>
    <p:sldId id="329" r:id="rId24"/>
    <p:sldId id="326" r:id="rId25"/>
    <p:sldId id="304" r:id="rId26"/>
    <p:sldId id="305" r:id="rId27"/>
    <p:sldId id="306" r:id="rId28"/>
    <p:sldId id="303" r:id="rId29"/>
    <p:sldId id="307" r:id="rId30"/>
    <p:sldId id="308" r:id="rId31"/>
    <p:sldId id="309" r:id="rId32"/>
    <p:sldId id="328" r:id="rId33"/>
    <p:sldId id="327" r:id="rId34"/>
    <p:sldId id="310" r:id="rId35"/>
    <p:sldId id="312" r:id="rId36"/>
    <p:sldId id="311" r:id="rId37"/>
    <p:sldId id="313" r:id="rId38"/>
    <p:sldId id="314" r:id="rId39"/>
    <p:sldId id="315" r:id="rId40"/>
    <p:sldId id="317" r:id="rId41"/>
    <p:sldId id="316" r:id="rId42"/>
    <p:sldId id="318" r:id="rId43"/>
    <p:sldId id="319" r:id="rId44"/>
    <p:sldId id="320" r:id="rId45"/>
    <p:sldId id="321" r:id="rId46"/>
    <p:sldId id="323" r:id="rId47"/>
    <p:sldId id="330" r:id="rId48"/>
    <p:sldId id="322"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08" d="100"/>
          <a:sy n="108" d="100"/>
        </p:scale>
        <p:origin x="96" y="3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37330A-9957-40AC-9E8A-316843CD8F35}" type="datetimeFigureOut">
              <a:rPr lang="en-NZ" smtClean="0"/>
              <a:pPr/>
              <a:t>7/10/2018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1650712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37330A-9957-40AC-9E8A-316843CD8F35}" type="datetimeFigureOut">
              <a:rPr lang="en-NZ" smtClean="0"/>
              <a:pPr/>
              <a:t>7/10/2018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1471573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37330A-9957-40AC-9E8A-316843CD8F35}" type="datetimeFigureOut">
              <a:rPr lang="en-NZ" smtClean="0"/>
              <a:pPr/>
              <a:t>7/10/2018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442972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37330A-9957-40AC-9E8A-316843CD8F35}" type="datetimeFigureOut">
              <a:rPr lang="en-NZ" smtClean="0"/>
              <a:pPr/>
              <a:t>7/10/2018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1674825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C37330A-9957-40AC-9E8A-316843CD8F35}" type="datetimeFigureOut">
              <a:rPr lang="en-NZ" smtClean="0"/>
              <a:pPr/>
              <a:t>7/10/2018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1941705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37330A-9957-40AC-9E8A-316843CD8F35}" type="datetimeFigureOut">
              <a:rPr lang="en-NZ" smtClean="0"/>
              <a:pPr/>
              <a:t>7/10/2018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514471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37330A-9957-40AC-9E8A-316843CD8F35}" type="datetimeFigureOut">
              <a:rPr lang="en-NZ" smtClean="0"/>
              <a:pPr/>
              <a:t>7/10/2018</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1385479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37330A-9957-40AC-9E8A-316843CD8F35}" type="datetimeFigureOut">
              <a:rPr lang="en-NZ" smtClean="0"/>
              <a:pPr/>
              <a:t>7/10/2018</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4234673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37330A-9957-40AC-9E8A-316843CD8F35}" type="datetimeFigureOut">
              <a:rPr lang="en-NZ" smtClean="0"/>
              <a:pPr/>
              <a:t>7/10/2018</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4273978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37330A-9957-40AC-9E8A-316843CD8F35}" type="datetimeFigureOut">
              <a:rPr lang="en-NZ" smtClean="0"/>
              <a:pPr/>
              <a:t>7/10/2018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3617389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37330A-9957-40AC-9E8A-316843CD8F35}" type="datetimeFigureOut">
              <a:rPr lang="en-NZ" smtClean="0"/>
              <a:pPr/>
              <a:t>7/10/2018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2809176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37330A-9957-40AC-9E8A-316843CD8F35}" type="datetimeFigureOut">
              <a:rPr lang="en-NZ" smtClean="0"/>
              <a:pPr/>
              <a:t>7/10/2018</a:t>
            </a:fld>
            <a:endParaRPr lang="en-NZ"/>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9EFCB7-E065-4192-B9FF-97AA4531D6BD}" type="slidenum">
              <a:rPr lang="en-NZ" smtClean="0"/>
              <a:pPr/>
              <a:t>‹#›</a:t>
            </a:fld>
            <a:endParaRPr lang="en-NZ"/>
          </a:p>
        </p:txBody>
      </p:sp>
    </p:spTree>
    <p:extLst>
      <p:ext uri="{BB962C8B-B14F-4D97-AF65-F5344CB8AC3E}">
        <p14:creationId xmlns:p14="http://schemas.microsoft.com/office/powerpoint/2010/main" xmlns="" val="23692905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051923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art 3"/>
          <p:cNvSpPr/>
          <p:nvPr/>
        </p:nvSpPr>
        <p:spPr>
          <a:xfrm>
            <a:off x="1540565" y="1875031"/>
            <a:ext cx="5754758" cy="4763050"/>
          </a:xfrm>
          <a:prstGeom prst="heart">
            <a:avLst/>
          </a:prstGeom>
          <a:solidFill>
            <a:schemeClr val="bg1">
              <a:lumMod val="85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sz="1350"/>
          </a:p>
        </p:txBody>
      </p:sp>
      <p:sp>
        <p:nvSpPr>
          <p:cNvPr id="7" name="Title 1">
            <a:extLst>
              <a:ext uri="{FF2B5EF4-FFF2-40B4-BE49-F238E27FC236}">
                <a16:creationId xmlns:a16="http://schemas.microsoft.com/office/drawing/2014/main" xmlns="" id="{471129CE-BCF5-4BC6-8227-AD59EAE6850B}"/>
              </a:ext>
            </a:extLst>
          </p:cNvPr>
          <p:cNvSpPr txBox="1">
            <a:spLocks/>
          </p:cNvSpPr>
          <p:nvPr/>
        </p:nvSpPr>
        <p:spPr>
          <a:xfrm>
            <a:off x="1164702" y="671756"/>
            <a:ext cx="6858000"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5000" b="1" dirty="0">
                <a:latin typeface="Aharoni" panose="02010803020104030203" pitchFamily="2" charset="-79"/>
                <a:cs typeface="Aharoni" panose="02010803020104030203" pitchFamily="2" charset="-79"/>
              </a:rPr>
              <a:t>Examine our Hearts</a:t>
            </a:r>
          </a:p>
        </p:txBody>
      </p:sp>
      <p:sp>
        <p:nvSpPr>
          <p:cNvPr id="5" name="Subtitle 2">
            <a:extLst>
              <a:ext uri="{FF2B5EF4-FFF2-40B4-BE49-F238E27FC236}">
                <a16:creationId xmlns:a16="http://schemas.microsoft.com/office/drawing/2014/main" xmlns="" id="{6FC8AF77-EC81-450F-9BBF-436B7BCF3724}"/>
              </a:ext>
            </a:extLst>
          </p:cNvPr>
          <p:cNvSpPr txBox="1">
            <a:spLocks/>
          </p:cNvSpPr>
          <p:nvPr/>
        </p:nvSpPr>
        <p:spPr>
          <a:xfrm>
            <a:off x="6736488" y="5546633"/>
            <a:ext cx="1706311" cy="30246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2700" b="1" dirty="0"/>
              <a:t>Ezekiel 8</a:t>
            </a:r>
          </a:p>
        </p:txBody>
      </p:sp>
    </p:spTree>
    <p:extLst>
      <p:ext uri="{BB962C8B-B14F-4D97-AF65-F5344CB8AC3E}">
        <p14:creationId xmlns:p14="http://schemas.microsoft.com/office/powerpoint/2010/main" xmlns="" val="859726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xmlns="" id="{2DC65F57-7193-4FDB-A0E5-0A25E765BBD3}"/>
              </a:ext>
            </a:extLst>
          </p:cNvPr>
          <p:cNvSpPr txBox="1">
            <a:spLocks/>
          </p:cNvSpPr>
          <p:nvPr/>
        </p:nvSpPr>
        <p:spPr>
          <a:xfrm>
            <a:off x="390831" y="671756"/>
            <a:ext cx="8318091"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5000" b="1" dirty="0">
                <a:latin typeface="Aharoni" panose="02010803020104030203" pitchFamily="2" charset="-79"/>
                <a:cs typeface="Aharoni" panose="02010803020104030203" pitchFamily="2" charset="-79"/>
              </a:rPr>
              <a:t>Introduction to Ezekiel</a:t>
            </a:r>
          </a:p>
        </p:txBody>
      </p:sp>
    </p:spTree>
    <p:extLst>
      <p:ext uri="{BB962C8B-B14F-4D97-AF65-F5344CB8AC3E}">
        <p14:creationId xmlns:p14="http://schemas.microsoft.com/office/powerpoint/2010/main" xmlns="" val="204026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xmlns="" id="{2DC65F57-7193-4FDB-A0E5-0A25E765BBD3}"/>
              </a:ext>
            </a:extLst>
          </p:cNvPr>
          <p:cNvSpPr txBox="1">
            <a:spLocks/>
          </p:cNvSpPr>
          <p:nvPr/>
        </p:nvSpPr>
        <p:spPr>
          <a:xfrm>
            <a:off x="334257" y="330645"/>
            <a:ext cx="8318091"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4500" b="1" dirty="0">
                <a:latin typeface="Arial" panose="020B0604020202020204" pitchFamily="34" charset="0"/>
                <a:cs typeface="Arial" panose="020B0604020202020204" pitchFamily="34" charset="0"/>
              </a:rPr>
              <a:t>Timeline of Ezekiel 8</a:t>
            </a:r>
            <a:r>
              <a:rPr lang="en-NZ" sz="4500" b="1" dirty="0">
                <a:latin typeface="Aharoni" panose="02010803020104030203" pitchFamily="2" charset="-79"/>
                <a:cs typeface="Aharoni" panose="02010803020104030203" pitchFamily="2" charset="-79"/>
              </a:rPr>
              <a:t> </a:t>
            </a:r>
          </a:p>
        </p:txBody>
      </p:sp>
      <p:cxnSp>
        <p:nvCxnSpPr>
          <p:cNvPr id="35" name="Straight Connector 34">
            <a:extLst>
              <a:ext uri="{FF2B5EF4-FFF2-40B4-BE49-F238E27FC236}">
                <a16:creationId xmlns:a16="http://schemas.microsoft.com/office/drawing/2014/main" xmlns="" id="{162431DF-6FB9-4CC8-8647-2A0F26084A2A}"/>
              </a:ext>
            </a:extLst>
          </p:cNvPr>
          <p:cNvCxnSpPr>
            <a:cxnSpLocks/>
          </p:cNvCxnSpPr>
          <p:nvPr/>
        </p:nvCxnSpPr>
        <p:spPr>
          <a:xfrm flipV="1">
            <a:off x="7557849" y="2986827"/>
            <a:ext cx="0" cy="624888"/>
          </a:xfrm>
          <a:prstGeom prst="line">
            <a:avLst/>
          </a:prstGeom>
          <a:ln w="76200"/>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xmlns="" id="{5AE5D6AB-2397-4A87-A954-A342F7AFFE8B}"/>
              </a:ext>
            </a:extLst>
          </p:cNvPr>
          <p:cNvCxnSpPr>
            <a:cxnSpLocks/>
          </p:cNvCxnSpPr>
          <p:nvPr/>
        </p:nvCxnSpPr>
        <p:spPr>
          <a:xfrm flipV="1">
            <a:off x="1528215" y="3011679"/>
            <a:ext cx="0" cy="624888"/>
          </a:xfrm>
          <a:prstGeom prst="line">
            <a:avLst/>
          </a:prstGeom>
          <a:ln w="76200"/>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xmlns="" id="{1D372DEB-25CA-4FE5-A537-19743A839132}"/>
              </a:ext>
            </a:extLst>
          </p:cNvPr>
          <p:cNvCxnSpPr>
            <a:cxnSpLocks/>
          </p:cNvCxnSpPr>
          <p:nvPr/>
        </p:nvCxnSpPr>
        <p:spPr>
          <a:xfrm flipV="1">
            <a:off x="4696661" y="3011679"/>
            <a:ext cx="0" cy="624888"/>
          </a:xfrm>
          <a:prstGeom prst="line">
            <a:avLst/>
          </a:prstGeom>
          <a:ln w="76200"/>
        </p:spPr>
        <p:style>
          <a:lnRef idx="1">
            <a:schemeClr val="dk1"/>
          </a:lnRef>
          <a:fillRef idx="0">
            <a:schemeClr val="dk1"/>
          </a:fillRef>
          <a:effectRef idx="0">
            <a:schemeClr val="dk1"/>
          </a:effectRef>
          <a:fontRef idx="minor">
            <a:schemeClr val="tx1"/>
          </a:fontRef>
        </p:style>
      </p:cxnSp>
      <p:sp>
        <p:nvSpPr>
          <p:cNvPr id="40" name="Isosceles Triangle 39">
            <a:extLst>
              <a:ext uri="{FF2B5EF4-FFF2-40B4-BE49-F238E27FC236}">
                <a16:creationId xmlns:a16="http://schemas.microsoft.com/office/drawing/2014/main" xmlns="" id="{62AFCE40-74C4-488E-90A8-6D1580730F97}"/>
              </a:ext>
            </a:extLst>
          </p:cNvPr>
          <p:cNvSpPr/>
          <p:nvPr/>
        </p:nvSpPr>
        <p:spPr>
          <a:xfrm rot="16200000">
            <a:off x="662572" y="3097927"/>
            <a:ext cx="198857" cy="38485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cxnSp>
        <p:nvCxnSpPr>
          <p:cNvPr id="41" name="Straight Connector 40">
            <a:extLst>
              <a:ext uri="{FF2B5EF4-FFF2-40B4-BE49-F238E27FC236}">
                <a16:creationId xmlns:a16="http://schemas.microsoft.com/office/drawing/2014/main" xmlns="" id="{95B02B4C-C705-4316-86F8-57DF2D0E9143}"/>
              </a:ext>
            </a:extLst>
          </p:cNvPr>
          <p:cNvCxnSpPr/>
          <p:nvPr/>
        </p:nvCxnSpPr>
        <p:spPr>
          <a:xfrm>
            <a:off x="876828" y="3290356"/>
            <a:ext cx="7639665" cy="0"/>
          </a:xfrm>
          <a:prstGeom prst="line">
            <a:avLst/>
          </a:prstGeom>
          <a:ln w="76200"/>
        </p:spPr>
        <p:style>
          <a:lnRef idx="1">
            <a:schemeClr val="dk1"/>
          </a:lnRef>
          <a:fillRef idx="0">
            <a:schemeClr val="dk1"/>
          </a:fillRef>
          <a:effectRef idx="0">
            <a:schemeClr val="dk1"/>
          </a:effectRef>
          <a:fontRef idx="minor">
            <a:schemeClr val="tx1"/>
          </a:fontRef>
        </p:style>
      </p:cxnSp>
      <p:sp>
        <p:nvSpPr>
          <p:cNvPr id="36" name="Oval 35">
            <a:extLst>
              <a:ext uri="{FF2B5EF4-FFF2-40B4-BE49-F238E27FC236}">
                <a16:creationId xmlns:a16="http://schemas.microsoft.com/office/drawing/2014/main" xmlns="" id="{A99563E3-F369-4E04-8EDA-24F63F4017C0}"/>
              </a:ext>
            </a:extLst>
          </p:cNvPr>
          <p:cNvSpPr/>
          <p:nvPr/>
        </p:nvSpPr>
        <p:spPr>
          <a:xfrm>
            <a:off x="6230574" y="3160624"/>
            <a:ext cx="318298" cy="29582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Isosceles Triangle 46">
            <a:extLst>
              <a:ext uri="{FF2B5EF4-FFF2-40B4-BE49-F238E27FC236}">
                <a16:creationId xmlns:a16="http://schemas.microsoft.com/office/drawing/2014/main" xmlns="" id="{1CCC3B26-C81E-47F4-8EE9-D27CFDED9220}"/>
              </a:ext>
            </a:extLst>
          </p:cNvPr>
          <p:cNvSpPr/>
          <p:nvPr/>
        </p:nvSpPr>
        <p:spPr>
          <a:xfrm rot="5400000">
            <a:off x="8417065" y="3097927"/>
            <a:ext cx="198857" cy="38485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cxnSp>
        <p:nvCxnSpPr>
          <p:cNvPr id="8" name="Straight Arrow Connector 7">
            <a:extLst>
              <a:ext uri="{FF2B5EF4-FFF2-40B4-BE49-F238E27FC236}">
                <a16:creationId xmlns:a16="http://schemas.microsoft.com/office/drawing/2014/main" xmlns="" id="{EC192C8B-8BD2-45A8-80BB-6440D138F529}"/>
              </a:ext>
            </a:extLst>
          </p:cNvPr>
          <p:cNvCxnSpPr>
            <a:cxnSpLocks/>
          </p:cNvCxnSpPr>
          <p:nvPr/>
        </p:nvCxnSpPr>
        <p:spPr>
          <a:xfrm>
            <a:off x="6389723" y="1697277"/>
            <a:ext cx="0" cy="1463347"/>
          </a:xfrm>
          <a:prstGeom prst="straightConnector1">
            <a:avLst/>
          </a:prstGeom>
          <a:ln w="57150">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49" name="Title 1">
            <a:extLst>
              <a:ext uri="{FF2B5EF4-FFF2-40B4-BE49-F238E27FC236}">
                <a16:creationId xmlns:a16="http://schemas.microsoft.com/office/drawing/2014/main" xmlns="" id="{F6497A0C-7FA6-43EB-8F1B-2F10863472B2}"/>
              </a:ext>
            </a:extLst>
          </p:cNvPr>
          <p:cNvSpPr txBox="1">
            <a:spLocks/>
          </p:cNvSpPr>
          <p:nvPr/>
        </p:nvSpPr>
        <p:spPr>
          <a:xfrm>
            <a:off x="858256" y="1411193"/>
            <a:ext cx="5284634" cy="543496"/>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pPr algn="l"/>
            <a:endParaRPr lang="en-NZ" sz="3000" b="1" dirty="0">
              <a:solidFill>
                <a:srgbClr val="FF0000"/>
              </a:solidFill>
              <a:latin typeface="Arial" panose="020B0604020202020204" pitchFamily="34" charset="0"/>
              <a:cs typeface="Arial" panose="020B0604020202020204" pitchFamily="34" charset="0"/>
            </a:endParaRPr>
          </a:p>
          <a:p>
            <a:pPr algn="l"/>
            <a:r>
              <a:rPr lang="en-NZ" sz="3000" b="1" dirty="0">
                <a:solidFill>
                  <a:srgbClr val="FF0000"/>
                </a:solidFill>
                <a:latin typeface="Arial" panose="020B0604020202020204" pitchFamily="34" charset="0"/>
                <a:cs typeface="Arial" panose="020B0604020202020204" pitchFamily="34" charset="0"/>
              </a:rPr>
              <a:t>Ezekiel 8:1 ‘In the 6</a:t>
            </a:r>
            <a:r>
              <a:rPr lang="en-NZ" sz="3000" b="1" baseline="30000" dirty="0">
                <a:solidFill>
                  <a:srgbClr val="FF0000"/>
                </a:solidFill>
                <a:latin typeface="Arial" panose="020B0604020202020204" pitchFamily="34" charset="0"/>
                <a:cs typeface="Arial" panose="020B0604020202020204" pitchFamily="34" charset="0"/>
              </a:rPr>
              <a:t>th</a:t>
            </a:r>
            <a:r>
              <a:rPr lang="en-NZ" sz="3000" b="1" dirty="0">
                <a:solidFill>
                  <a:srgbClr val="FF0000"/>
                </a:solidFill>
                <a:latin typeface="Arial" panose="020B0604020202020204" pitchFamily="34" charset="0"/>
                <a:cs typeface="Arial" panose="020B0604020202020204" pitchFamily="34" charset="0"/>
              </a:rPr>
              <a:t> year…’</a:t>
            </a:r>
          </a:p>
        </p:txBody>
      </p:sp>
      <p:cxnSp>
        <p:nvCxnSpPr>
          <p:cNvPr id="64" name="Straight Connector 63">
            <a:extLst>
              <a:ext uri="{FF2B5EF4-FFF2-40B4-BE49-F238E27FC236}">
                <a16:creationId xmlns:a16="http://schemas.microsoft.com/office/drawing/2014/main" xmlns="" id="{2B8DB262-30B9-4ED1-AB48-720E02120068}"/>
              </a:ext>
            </a:extLst>
          </p:cNvPr>
          <p:cNvCxnSpPr>
            <a:cxnSpLocks/>
          </p:cNvCxnSpPr>
          <p:nvPr/>
        </p:nvCxnSpPr>
        <p:spPr>
          <a:xfrm>
            <a:off x="6061872" y="1697277"/>
            <a:ext cx="327851" cy="0"/>
          </a:xfrm>
          <a:prstGeom prst="line">
            <a:avLst/>
          </a:prstGeom>
          <a:ln w="57150">
            <a:solidFill>
              <a:srgbClr val="FF00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2587892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xmlns="" id="{2DC65F57-7193-4FDB-A0E5-0A25E765BBD3}"/>
              </a:ext>
            </a:extLst>
          </p:cNvPr>
          <p:cNvSpPr txBox="1">
            <a:spLocks/>
          </p:cNvSpPr>
          <p:nvPr/>
        </p:nvSpPr>
        <p:spPr>
          <a:xfrm>
            <a:off x="334257" y="330645"/>
            <a:ext cx="8318091"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4500" b="1">
                <a:latin typeface="Arial" panose="020B0604020202020204" pitchFamily="34" charset="0"/>
                <a:cs typeface="Arial" panose="020B0604020202020204" pitchFamily="34" charset="0"/>
              </a:rPr>
              <a:t>Timeline of Ezekiel 8</a:t>
            </a:r>
            <a:r>
              <a:rPr lang="en-NZ" sz="4500" b="1">
                <a:latin typeface="Aharoni" panose="02010803020104030203" pitchFamily="2" charset="-79"/>
                <a:cs typeface="Aharoni" panose="02010803020104030203" pitchFamily="2" charset="-79"/>
              </a:rPr>
              <a:t> </a:t>
            </a:r>
            <a:endParaRPr lang="en-NZ" sz="4500" b="1" dirty="0">
              <a:latin typeface="Aharoni" panose="02010803020104030203" pitchFamily="2" charset="-79"/>
              <a:cs typeface="Aharoni" panose="02010803020104030203" pitchFamily="2" charset="-79"/>
            </a:endParaRPr>
          </a:p>
        </p:txBody>
      </p:sp>
      <p:sp>
        <p:nvSpPr>
          <p:cNvPr id="14" name="Title 1">
            <a:extLst>
              <a:ext uri="{FF2B5EF4-FFF2-40B4-BE49-F238E27FC236}">
                <a16:creationId xmlns:a16="http://schemas.microsoft.com/office/drawing/2014/main" xmlns="" id="{8AA36F3E-DD0C-4560-9D15-715AB018AE3A}"/>
              </a:ext>
            </a:extLst>
          </p:cNvPr>
          <p:cNvSpPr txBox="1">
            <a:spLocks/>
          </p:cNvSpPr>
          <p:nvPr/>
        </p:nvSpPr>
        <p:spPr>
          <a:xfrm>
            <a:off x="3724145" y="2168256"/>
            <a:ext cx="2022987"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597 BC</a:t>
            </a:r>
          </a:p>
        </p:txBody>
      </p:sp>
      <p:sp>
        <p:nvSpPr>
          <p:cNvPr id="18" name="Title 1">
            <a:extLst>
              <a:ext uri="{FF2B5EF4-FFF2-40B4-BE49-F238E27FC236}">
                <a16:creationId xmlns:a16="http://schemas.microsoft.com/office/drawing/2014/main" xmlns="" id="{4A542ADA-9E33-411D-9360-FA95AF6282FE}"/>
              </a:ext>
            </a:extLst>
          </p:cNvPr>
          <p:cNvSpPr txBox="1">
            <a:spLocks/>
          </p:cNvSpPr>
          <p:nvPr/>
        </p:nvSpPr>
        <p:spPr>
          <a:xfrm>
            <a:off x="6178065" y="3815448"/>
            <a:ext cx="2628542" cy="2263868"/>
          </a:xfrm>
          <a:prstGeom prst="rect">
            <a:avLst/>
          </a:prstGeom>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3rd Siege</a:t>
            </a:r>
          </a:p>
          <a:p>
            <a:r>
              <a:rPr lang="en-NZ" sz="1600" b="1" dirty="0">
                <a:latin typeface="Arial" panose="020B0604020202020204" pitchFamily="34" charset="0"/>
                <a:cs typeface="Arial" panose="020B0604020202020204" pitchFamily="34" charset="0"/>
              </a:rPr>
              <a:t> </a:t>
            </a:r>
          </a:p>
          <a:p>
            <a:r>
              <a:rPr lang="en-NZ" sz="2500" b="1" dirty="0">
                <a:latin typeface="Arial" panose="020B0604020202020204" pitchFamily="34" charset="0"/>
                <a:cs typeface="Arial" panose="020B0604020202020204" pitchFamily="34" charset="0"/>
              </a:rPr>
              <a:t>Jeremiah taken Captive</a:t>
            </a:r>
          </a:p>
          <a:p>
            <a:r>
              <a:rPr lang="en-NZ" sz="800" dirty="0">
                <a:solidFill>
                  <a:srgbClr val="FF0000"/>
                </a:solidFill>
                <a:latin typeface="Arial" panose="020B0604020202020204" pitchFamily="34" charset="0"/>
                <a:cs typeface="Arial" panose="020B0604020202020204" pitchFamily="34" charset="0"/>
              </a:rPr>
              <a:t> </a:t>
            </a:r>
          </a:p>
          <a:p>
            <a:r>
              <a:rPr lang="en-NZ" sz="1600" dirty="0">
                <a:latin typeface="Arial" panose="020B0604020202020204" pitchFamily="34" charset="0"/>
                <a:cs typeface="Arial" panose="020B0604020202020204" pitchFamily="34" charset="0"/>
              </a:rPr>
              <a:t> &amp; </a:t>
            </a:r>
            <a:r>
              <a:rPr lang="en-NZ" sz="1600" b="1" dirty="0">
                <a:latin typeface="Arial" panose="020B0604020202020204" pitchFamily="34" charset="0"/>
                <a:cs typeface="Arial" panose="020B0604020202020204" pitchFamily="34" charset="0"/>
              </a:rPr>
              <a:t>Jerusalem destroyed</a:t>
            </a:r>
          </a:p>
        </p:txBody>
      </p:sp>
      <p:sp>
        <p:nvSpPr>
          <p:cNvPr id="19" name="Title 1">
            <a:extLst>
              <a:ext uri="{FF2B5EF4-FFF2-40B4-BE49-F238E27FC236}">
                <a16:creationId xmlns:a16="http://schemas.microsoft.com/office/drawing/2014/main" xmlns="" id="{CE5B9AEE-3E79-44B0-BEA4-79AAC5A7517E}"/>
              </a:ext>
            </a:extLst>
          </p:cNvPr>
          <p:cNvSpPr txBox="1">
            <a:spLocks/>
          </p:cNvSpPr>
          <p:nvPr/>
        </p:nvSpPr>
        <p:spPr>
          <a:xfrm>
            <a:off x="6426523" y="2133670"/>
            <a:ext cx="2262651"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588 BC</a:t>
            </a:r>
          </a:p>
        </p:txBody>
      </p:sp>
      <p:cxnSp>
        <p:nvCxnSpPr>
          <p:cNvPr id="35" name="Straight Connector 34">
            <a:extLst>
              <a:ext uri="{FF2B5EF4-FFF2-40B4-BE49-F238E27FC236}">
                <a16:creationId xmlns:a16="http://schemas.microsoft.com/office/drawing/2014/main" xmlns="" id="{162431DF-6FB9-4CC8-8647-2A0F26084A2A}"/>
              </a:ext>
            </a:extLst>
          </p:cNvPr>
          <p:cNvCxnSpPr>
            <a:cxnSpLocks/>
          </p:cNvCxnSpPr>
          <p:nvPr/>
        </p:nvCxnSpPr>
        <p:spPr>
          <a:xfrm flipV="1">
            <a:off x="7557849" y="2986827"/>
            <a:ext cx="0" cy="624888"/>
          </a:xfrm>
          <a:prstGeom prst="line">
            <a:avLst/>
          </a:prstGeom>
          <a:ln w="76200"/>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xmlns="" id="{5AE5D6AB-2397-4A87-A954-A342F7AFFE8B}"/>
              </a:ext>
            </a:extLst>
          </p:cNvPr>
          <p:cNvCxnSpPr>
            <a:cxnSpLocks/>
          </p:cNvCxnSpPr>
          <p:nvPr/>
        </p:nvCxnSpPr>
        <p:spPr>
          <a:xfrm flipV="1">
            <a:off x="1528215" y="3011679"/>
            <a:ext cx="0" cy="624888"/>
          </a:xfrm>
          <a:prstGeom prst="line">
            <a:avLst/>
          </a:prstGeom>
          <a:ln w="76200"/>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xmlns="" id="{1D372DEB-25CA-4FE5-A537-19743A839132}"/>
              </a:ext>
            </a:extLst>
          </p:cNvPr>
          <p:cNvCxnSpPr>
            <a:cxnSpLocks/>
          </p:cNvCxnSpPr>
          <p:nvPr/>
        </p:nvCxnSpPr>
        <p:spPr>
          <a:xfrm flipV="1">
            <a:off x="4696661" y="3011679"/>
            <a:ext cx="0" cy="624888"/>
          </a:xfrm>
          <a:prstGeom prst="line">
            <a:avLst/>
          </a:prstGeom>
          <a:ln w="76200"/>
        </p:spPr>
        <p:style>
          <a:lnRef idx="1">
            <a:schemeClr val="dk1"/>
          </a:lnRef>
          <a:fillRef idx="0">
            <a:schemeClr val="dk1"/>
          </a:fillRef>
          <a:effectRef idx="0">
            <a:schemeClr val="dk1"/>
          </a:effectRef>
          <a:fontRef idx="minor">
            <a:schemeClr val="tx1"/>
          </a:fontRef>
        </p:style>
      </p:cxnSp>
      <p:sp>
        <p:nvSpPr>
          <p:cNvPr id="40" name="Isosceles Triangle 39">
            <a:extLst>
              <a:ext uri="{FF2B5EF4-FFF2-40B4-BE49-F238E27FC236}">
                <a16:creationId xmlns:a16="http://schemas.microsoft.com/office/drawing/2014/main" xmlns="" id="{62AFCE40-74C4-488E-90A8-6D1580730F97}"/>
              </a:ext>
            </a:extLst>
          </p:cNvPr>
          <p:cNvSpPr/>
          <p:nvPr/>
        </p:nvSpPr>
        <p:spPr>
          <a:xfrm rot="16200000">
            <a:off x="662572" y="3097927"/>
            <a:ext cx="198857" cy="38485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cxnSp>
        <p:nvCxnSpPr>
          <p:cNvPr id="41" name="Straight Connector 40">
            <a:extLst>
              <a:ext uri="{FF2B5EF4-FFF2-40B4-BE49-F238E27FC236}">
                <a16:creationId xmlns:a16="http://schemas.microsoft.com/office/drawing/2014/main" xmlns="" id="{95B02B4C-C705-4316-86F8-57DF2D0E9143}"/>
              </a:ext>
            </a:extLst>
          </p:cNvPr>
          <p:cNvCxnSpPr/>
          <p:nvPr/>
        </p:nvCxnSpPr>
        <p:spPr>
          <a:xfrm>
            <a:off x="876828" y="3290356"/>
            <a:ext cx="7639665" cy="0"/>
          </a:xfrm>
          <a:prstGeom prst="line">
            <a:avLst/>
          </a:prstGeom>
          <a:ln w="76200"/>
        </p:spPr>
        <p:style>
          <a:lnRef idx="1">
            <a:schemeClr val="dk1"/>
          </a:lnRef>
          <a:fillRef idx="0">
            <a:schemeClr val="dk1"/>
          </a:fillRef>
          <a:effectRef idx="0">
            <a:schemeClr val="dk1"/>
          </a:effectRef>
          <a:fontRef idx="minor">
            <a:schemeClr val="tx1"/>
          </a:fontRef>
        </p:style>
      </p:cxnSp>
      <p:sp>
        <p:nvSpPr>
          <p:cNvPr id="36" name="Oval 35">
            <a:extLst>
              <a:ext uri="{FF2B5EF4-FFF2-40B4-BE49-F238E27FC236}">
                <a16:creationId xmlns:a16="http://schemas.microsoft.com/office/drawing/2014/main" xmlns="" id="{A99563E3-F369-4E04-8EDA-24F63F4017C0}"/>
              </a:ext>
            </a:extLst>
          </p:cNvPr>
          <p:cNvSpPr/>
          <p:nvPr/>
        </p:nvSpPr>
        <p:spPr>
          <a:xfrm>
            <a:off x="6230574" y="3160624"/>
            <a:ext cx="318298" cy="29582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2" name="Title 1">
            <a:extLst>
              <a:ext uri="{FF2B5EF4-FFF2-40B4-BE49-F238E27FC236}">
                <a16:creationId xmlns:a16="http://schemas.microsoft.com/office/drawing/2014/main" xmlns="" id="{E743D830-4085-4A86-8F3B-BED8CD3D44CE}"/>
              </a:ext>
            </a:extLst>
          </p:cNvPr>
          <p:cNvSpPr txBox="1">
            <a:spLocks/>
          </p:cNvSpPr>
          <p:nvPr/>
        </p:nvSpPr>
        <p:spPr>
          <a:xfrm>
            <a:off x="3487622" y="3793343"/>
            <a:ext cx="2350468" cy="556861"/>
          </a:xfrm>
          <a:prstGeom prst="rect">
            <a:avLst/>
          </a:prstGeom>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2</a:t>
            </a:r>
            <a:r>
              <a:rPr lang="en-NZ" sz="3000" b="1" baseline="30000" dirty="0">
                <a:latin typeface="Arial" panose="020B0604020202020204" pitchFamily="34" charset="0"/>
                <a:cs typeface="Arial" panose="020B0604020202020204" pitchFamily="34" charset="0"/>
              </a:rPr>
              <a:t>nd</a:t>
            </a:r>
            <a:r>
              <a:rPr lang="en-NZ" sz="3000" b="1" dirty="0">
                <a:latin typeface="Arial" panose="020B0604020202020204" pitchFamily="34" charset="0"/>
                <a:cs typeface="Arial" panose="020B0604020202020204" pitchFamily="34" charset="0"/>
              </a:rPr>
              <a:t> Siege</a:t>
            </a:r>
          </a:p>
        </p:txBody>
      </p:sp>
      <p:sp>
        <p:nvSpPr>
          <p:cNvPr id="43" name="Title 1">
            <a:extLst>
              <a:ext uri="{FF2B5EF4-FFF2-40B4-BE49-F238E27FC236}">
                <a16:creationId xmlns:a16="http://schemas.microsoft.com/office/drawing/2014/main" xmlns="" id="{884A8C66-5B7B-414B-9FFB-533122DA1C9B}"/>
              </a:ext>
            </a:extLst>
          </p:cNvPr>
          <p:cNvSpPr txBox="1">
            <a:spLocks/>
          </p:cNvSpPr>
          <p:nvPr/>
        </p:nvSpPr>
        <p:spPr>
          <a:xfrm>
            <a:off x="488515" y="3816919"/>
            <a:ext cx="2022982" cy="1969629"/>
          </a:xfrm>
          <a:prstGeom prst="rect">
            <a:avLst/>
          </a:prstGeom>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1</a:t>
            </a:r>
            <a:r>
              <a:rPr lang="en-NZ" sz="3000" b="1" baseline="30000" dirty="0">
                <a:latin typeface="Arial" panose="020B0604020202020204" pitchFamily="34" charset="0"/>
                <a:cs typeface="Arial" panose="020B0604020202020204" pitchFamily="34" charset="0"/>
              </a:rPr>
              <a:t>st</a:t>
            </a:r>
            <a:r>
              <a:rPr lang="en-NZ" sz="3000" b="1" dirty="0">
                <a:latin typeface="Arial" panose="020B0604020202020204" pitchFamily="34" charset="0"/>
                <a:cs typeface="Arial" panose="020B0604020202020204" pitchFamily="34" charset="0"/>
              </a:rPr>
              <a:t> Siege</a:t>
            </a:r>
          </a:p>
          <a:p>
            <a:r>
              <a:rPr lang="en-NZ" sz="2000" b="1" dirty="0">
                <a:latin typeface="Arial" panose="020B0604020202020204" pitchFamily="34" charset="0"/>
                <a:cs typeface="Arial" panose="020B0604020202020204" pitchFamily="34" charset="0"/>
              </a:rPr>
              <a:t> </a:t>
            </a:r>
          </a:p>
          <a:p>
            <a:r>
              <a:rPr lang="en-NZ" sz="2500" b="1" dirty="0">
                <a:latin typeface="Arial" panose="020B0604020202020204" pitchFamily="34" charset="0"/>
                <a:cs typeface="Arial" panose="020B0604020202020204" pitchFamily="34" charset="0"/>
              </a:rPr>
              <a:t>Daniel taken captive</a:t>
            </a:r>
          </a:p>
        </p:txBody>
      </p:sp>
      <p:sp>
        <p:nvSpPr>
          <p:cNvPr id="47" name="Isosceles Triangle 46">
            <a:extLst>
              <a:ext uri="{FF2B5EF4-FFF2-40B4-BE49-F238E27FC236}">
                <a16:creationId xmlns:a16="http://schemas.microsoft.com/office/drawing/2014/main" xmlns="" id="{1CCC3B26-C81E-47F4-8EE9-D27CFDED9220}"/>
              </a:ext>
            </a:extLst>
          </p:cNvPr>
          <p:cNvSpPr/>
          <p:nvPr/>
        </p:nvSpPr>
        <p:spPr>
          <a:xfrm rot="5400000">
            <a:off x="8417065" y="3097927"/>
            <a:ext cx="198857" cy="38485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sp>
        <p:nvSpPr>
          <p:cNvPr id="48" name="Title 1">
            <a:extLst>
              <a:ext uri="{FF2B5EF4-FFF2-40B4-BE49-F238E27FC236}">
                <a16:creationId xmlns:a16="http://schemas.microsoft.com/office/drawing/2014/main" xmlns="" id="{087F8529-9AA9-4C93-B737-68C357014A05}"/>
              </a:ext>
            </a:extLst>
          </p:cNvPr>
          <p:cNvSpPr txBox="1">
            <a:spLocks/>
          </p:cNvSpPr>
          <p:nvPr/>
        </p:nvSpPr>
        <p:spPr>
          <a:xfrm>
            <a:off x="572725" y="2236513"/>
            <a:ext cx="2022987"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605 BC</a:t>
            </a:r>
          </a:p>
        </p:txBody>
      </p:sp>
      <p:cxnSp>
        <p:nvCxnSpPr>
          <p:cNvPr id="8" name="Straight Arrow Connector 7">
            <a:extLst>
              <a:ext uri="{FF2B5EF4-FFF2-40B4-BE49-F238E27FC236}">
                <a16:creationId xmlns:a16="http://schemas.microsoft.com/office/drawing/2014/main" xmlns="" id="{EC192C8B-8BD2-45A8-80BB-6440D138F529}"/>
              </a:ext>
            </a:extLst>
          </p:cNvPr>
          <p:cNvCxnSpPr>
            <a:cxnSpLocks/>
          </p:cNvCxnSpPr>
          <p:nvPr/>
        </p:nvCxnSpPr>
        <p:spPr>
          <a:xfrm>
            <a:off x="6389723" y="1697277"/>
            <a:ext cx="0" cy="1463347"/>
          </a:xfrm>
          <a:prstGeom prst="straightConnector1">
            <a:avLst/>
          </a:prstGeom>
          <a:ln w="57150">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20" name="Title 1">
            <a:extLst>
              <a:ext uri="{FF2B5EF4-FFF2-40B4-BE49-F238E27FC236}">
                <a16:creationId xmlns:a16="http://schemas.microsoft.com/office/drawing/2014/main" xmlns="" id="{6AA2BB4F-ED2D-480E-A66E-D31BCC5DDEB7}"/>
              </a:ext>
            </a:extLst>
          </p:cNvPr>
          <p:cNvSpPr txBox="1">
            <a:spLocks/>
          </p:cNvSpPr>
          <p:nvPr/>
        </p:nvSpPr>
        <p:spPr>
          <a:xfrm>
            <a:off x="537614" y="5688468"/>
            <a:ext cx="8318091" cy="556864"/>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2500" b="1" dirty="0">
                <a:latin typeface="Arial" panose="020B0604020202020204" pitchFamily="34" charset="0"/>
                <a:cs typeface="Arial" panose="020B0604020202020204" pitchFamily="34" charset="0"/>
              </a:rPr>
              <a:t>BABYLONIAN INVASION OF JERUSALEM</a:t>
            </a:r>
            <a:endParaRPr lang="en-NZ" sz="2500" b="1" dirty="0">
              <a:latin typeface="Aharoni" panose="02010803020104030203" pitchFamily="2" charset="-79"/>
              <a:cs typeface="Aharoni" panose="02010803020104030203" pitchFamily="2" charset="-79"/>
            </a:endParaRPr>
          </a:p>
        </p:txBody>
      </p:sp>
      <p:sp>
        <p:nvSpPr>
          <p:cNvPr id="21" name="Title 1">
            <a:extLst>
              <a:ext uri="{FF2B5EF4-FFF2-40B4-BE49-F238E27FC236}">
                <a16:creationId xmlns:a16="http://schemas.microsoft.com/office/drawing/2014/main" xmlns="" id="{780A7223-4419-4C53-AC14-5D566A5AA29A}"/>
              </a:ext>
            </a:extLst>
          </p:cNvPr>
          <p:cNvSpPr txBox="1">
            <a:spLocks/>
          </p:cNvSpPr>
          <p:nvPr/>
        </p:nvSpPr>
        <p:spPr>
          <a:xfrm>
            <a:off x="3703565" y="908207"/>
            <a:ext cx="1736870" cy="543496"/>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pPr algn="l"/>
            <a:endParaRPr lang="en-NZ" sz="3000" b="1" dirty="0">
              <a:solidFill>
                <a:srgbClr val="FF0000"/>
              </a:solidFill>
              <a:latin typeface="Arial" panose="020B0604020202020204" pitchFamily="34" charset="0"/>
              <a:cs typeface="Arial" panose="020B0604020202020204" pitchFamily="34" charset="0"/>
            </a:endParaRPr>
          </a:p>
          <a:p>
            <a:r>
              <a:rPr lang="en-NZ" sz="2000" b="1" dirty="0">
                <a:solidFill>
                  <a:srgbClr val="FF0000"/>
                </a:solidFill>
                <a:latin typeface="Arial" panose="020B0604020202020204" pitchFamily="34" charset="0"/>
                <a:cs typeface="Arial" panose="020B0604020202020204" pitchFamily="34" charset="0"/>
              </a:rPr>
              <a:t>(592 BC)</a:t>
            </a:r>
          </a:p>
        </p:txBody>
      </p:sp>
      <p:sp>
        <p:nvSpPr>
          <p:cNvPr id="22" name="Title 1">
            <a:extLst>
              <a:ext uri="{FF2B5EF4-FFF2-40B4-BE49-F238E27FC236}">
                <a16:creationId xmlns:a16="http://schemas.microsoft.com/office/drawing/2014/main" xmlns="" id="{668F5BBC-70CC-4B52-8DF4-C6C127C06DB0}"/>
              </a:ext>
            </a:extLst>
          </p:cNvPr>
          <p:cNvSpPr txBox="1">
            <a:spLocks/>
          </p:cNvSpPr>
          <p:nvPr/>
        </p:nvSpPr>
        <p:spPr>
          <a:xfrm>
            <a:off x="3584986" y="4381214"/>
            <a:ext cx="2350468" cy="1017263"/>
          </a:xfrm>
          <a:prstGeom prst="rect">
            <a:avLst/>
          </a:prstGeom>
          <a:solidFill>
            <a:schemeClr val="accent4">
              <a:lumMod val="20000"/>
              <a:lumOff val="80000"/>
            </a:schemeClr>
          </a:solidFill>
          <a:ln w="50800">
            <a:solidFill>
              <a:srgbClr val="FF0000"/>
            </a:solidFill>
          </a:ln>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800" b="1" dirty="0">
                <a:latin typeface="Arial" panose="020B0604020202020204" pitchFamily="34" charset="0"/>
                <a:cs typeface="Arial" panose="020B0604020202020204" pitchFamily="34" charset="0"/>
              </a:rPr>
              <a:t> </a:t>
            </a:r>
          </a:p>
          <a:p>
            <a:r>
              <a:rPr lang="en-NZ" sz="2500" b="1" dirty="0">
                <a:latin typeface="Arial" panose="020B0604020202020204" pitchFamily="34" charset="0"/>
                <a:cs typeface="Arial" panose="020B0604020202020204" pitchFamily="34" charset="0"/>
              </a:rPr>
              <a:t>Ezekiel taken Captive</a:t>
            </a:r>
            <a:endParaRPr lang="en-NZ" sz="2500" dirty="0">
              <a:solidFill>
                <a:srgbClr val="FF0000"/>
              </a:solidFill>
              <a:latin typeface="Arial" panose="020B0604020202020204" pitchFamily="34" charset="0"/>
              <a:cs typeface="Arial" panose="020B0604020202020204" pitchFamily="34" charset="0"/>
            </a:endParaRPr>
          </a:p>
          <a:p>
            <a:r>
              <a:rPr lang="en-NZ" sz="2000" dirty="0">
                <a:latin typeface="Arial" panose="020B0604020202020204" pitchFamily="34" charset="0"/>
                <a:cs typeface="Arial" panose="020B0604020202020204" pitchFamily="34" charset="0"/>
              </a:rPr>
              <a:t> </a:t>
            </a:r>
            <a:endParaRPr lang="en-NZ" sz="2000" b="1" dirty="0">
              <a:latin typeface="Arial" panose="020B0604020202020204" pitchFamily="34" charset="0"/>
              <a:cs typeface="Arial" panose="020B0604020202020204" pitchFamily="34" charset="0"/>
            </a:endParaRPr>
          </a:p>
        </p:txBody>
      </p:sp>
      <p:sp>
        <p:nvSpPr>
          <p:cNvPr id="23" name="Title 1">
            <a:extLst>
              <a:ext uri="{FF2B5EF4-FFF2-40B4-BE49-F238E27FC236}">
                <a16:creationId xmlns:a16="http://schemas.microsoft.com/office/drawing/2014/main" xmlns="" id="{8E754A20-D513-45B8-9BF6-FA7B424DE6A5}"/>
              </a:ext>
            </a:extLst>
          </p:cNvPr>
          <p:cNvSpPr txBox="1">
            <a:spLocks/>
          </p:cNvSpPr>
          <p:nvPr/>
        </p:nvSpPr>
        <p:spPr>
          <a:xfrm>
            <a:off x="858256" y="1411193"/>
            <a:ext cx="5284634" cy="543496"/>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pPr algn="l"/>
            <a:endParaRPr lang="en-NZ" sz="3000" b="1" dirty="0">
              <a:solidFill>
                <a:srgbClr val="FF0000"/>
              </a:solidFill>
              <a:latin typeface="Arial" panose="020B0604020202020204" pitchFamily="34" charset="0"/>
              <a:cs typeface="Arial" panose="020B0604020202020204" pitchFamily="34" charset="0"/>
            </a:endParaRPr>
          </a:p>
          <a:p>
            <a:pPr algn="l"/>
            <a:r>
              <a:rPr lang="en-NZ" sz="3000" b="1" dirty="0">
                <a:solidFill>
                  <a:srgbClr val="FF0000"/>
                </a:solidFill>
                <a:latin typeface="Arial" panose="020B0604020202020204" pitchFamily="34" charset="0"/>
                <a:cs typeface="Arial" panose="020B0604020202020204" pitchFamily="34" charset="0"/>
              </a:rPr>
              <a:t>Ezekiel 8:1 ‘In the 6</a:t>
            </a:r>
            <a:r>
              <a:rPr lang="en-NZ" sz="3000" b="1" baseline="30000" dirty="0">
                <a:solidFill>
                  <a:srgbClr val="FF0000"/>
                </a:solidFill>
                <a:latin typeface="Arial" panose="020B0604020202020204" pitchFamily="34" charset="0"/>
                <a:cs typeface="Arial" panose="020B0604020202020204" pitchFamily="34" charset="0"/>
              </a:rPr>
              <a:t>th</a:t>
            </a:r>
            <a:r>
              <a:rPr lang="en-NZ" sz="3000" b="1" dirty="0">
                <a:solidFill>
                  <a:srgbClr val="FF0000"/>
                </a:solidFill>
                <a:latin typeface="Arial" panose="020B0604020202020204" pitchFamily="34" charset="0"/>
                <a:cs typeface="Arial" panose="020B0604020202020204" pitchFamily="34" charset="0"/>
              </a:rPr>
              <a:t> year…’</a:t>
            </a:r>
          </a:p>
        </p:txBody>
      </p:sp>
      <p:cxnSp>
        <p:nvCxnSpPr>
          <p:cNvPr id="24" name="Straight Connector 23">
            <a:extLst>
              <a:ext uri="{FF2B5EF4-FFF2-40B4-BE49-F238E27FC236}">
                <a16:creationId xmlns:a16="http://schemas.microsoft.com/office/drawing/2014/main" xmlns="" id="{4A00A755-DEA3-4CC2-A678-03C326F68825}"/>
              </a:ext>
            </a:extLst>
          </p:cNvPr>
          <p:cNvCxnSpPr>
            <a:cxnSpLocks/>
          </p:cNvCxnSpPr>
          <p:nvPr/>
        </p:nvCxnSpPr>
        <p:spPr>
          <a:xfrm>
            <a:off x="6061872" y="1697277"/>
            <a:ext cx="327851" cy="0"/>
          </a:xfrm>
          <a:prstGeom prst="line">
            <a:avLst/>
          </a:prstGeom>
          <a:ln w="57150">
            <a:solidFill>
              <a:srgbClr val="FF00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235110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art 3"/>
          <p:cNvSpPr/>
          <p:nvPr/>
        </p:nvSpPr>
        <p:spPr>
          <a:xfrm>
            <a:off x="1540565" y="1875031"/>
            <a:ext cx="5754758" cy="4125719"/>
          </a:xfrm>
          <a:prstGeom prst="heart">
            <a:avLst/>
          </a:prstGeom>
          <a:solidFill>
            <a:schemeClr val="bg1">
              <a:lumMod val="95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sz="1350"/>
          </a:p>
        </p:txBody>
      </p:sp>
      <p:sp>
        <p:nvSpPr>
          <p:cNvPr id="2" name="Title 1"/>
          <p:cNvSpPr>
            <a:spLocks noGrp="1"/>
          </p:cNvSpPr>
          <p:nvPr>
            <p:ph type="ctrTitle"/>
          </p:nvPr>
        </p:nvSpPr>
        <p:spPr>
          <a:xfrm>
            <a:off x="1915610" y="3096775"/>
            <a:ext cx="5156522" cy="1243549"/>
          </a:xfrm>
        </p:spPr>
        <p:txBody>
          <a:bodyPr anchor="t">
            <a:noAutofit/>
          </a:bodyPr>
          <a:lstStyle/>
          <a:p>
            <a:pPr>
              <a:lnSpc>
                <a:spcPts val="6000"/>
              </a:lnSpc>
            </a:pPr>
            <a:r>
              <a:rPr lang="en-NZ" sz="4400" b="1" dirty="0"/>
              <a:t>….these men have set up idols in their </a:t>
            </a:r>
            <a:br>
              <a:rPr lang="en-NZ" sz="4400" b="1" dirty="0"/>
            </a:br>
            <a:r>
              <a:rPr lang="en-NZ" sz="4400" b="1" dirty="0"/>
              <a:t>hearts. </a:t>
            </a:r>
          </a:p>
        </p:txBody>
      </p:sp>
      <p:sp>
        <p:nvSpPr>
          <p:cNvPr id="7" name="Title 1">
            <a:extLst>
              <a:ext uri="{FF2B5EF4-FFF2-40B4-BE49-F238E27FC236}">
                <a16:creationId xmlns:a16="http://schemas.microsoft.com/office/drawing/2014/main" xmlns="" id="{471129CE-BCF5-4BC6-8227-AD59EAE6850B}"/>
              </a:ext>
            </a:extLst>
          </p:cNvPr>
          <p:cNvSpPr txBox="1">
            <a:spLocks/>
          </p:cNvSpPr>
          <p:nvPr/>
        </p:nvSpPr>
        <p:spPr>
          <a:xfrm>
            <a:off x="250723" y="671756"/>
            <a:ext cx="8517193"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4000" b="1" dirty="0">
                <a:latin typeface="Aharoni" panose="02010803020104030203" pitchFamily="2" charset="-79"/>
                <a:cs typeface="Aharoni" panose="02010803020104030203" pitchFamily="2" charset="-79"/>
              </a:rPr>
              <a:t>What was the biggest problem?</a:t>
            </a:r>
          </a:p>
        </p:txBody>
      </p:sp>
      <p:sp>
        <p:nvSpPr>
          <p:cNvPr id="6" name="Subtitle 2">
            <a:extLst>
              <a:ext uri="{FF2B5EF4-FFF2-40B4-BE49-F238E27FC236}">
                <a16:creationId xmlns:a16="http://schemas.microsoft.com/office/drawing/2014/main" xmlns="" id="{2EE7154C-A822-47D5-8BAE-2750162BE1E0}"/>
              </a:ext>
            </a:extLst>
          </p:cNvPr>
          <p:cNvSpPr txBox="1">
            <a:spLocks/>
          </p:cNvSpPr>
          <p:nvPr/>
        </p:nvSpPr>
        <p:spPr>
          <a:xfrm>
            <a:off x="1985081" y="2496704"/>
            <a:ext cx="1927162" cy="31015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2700" b="1" dirty="0"/>
              <a:t>Ezekiel 14:3</a:t>
            </a:r>
          </a:p>
        </p:txBody>
      </p:sp>
    </p:spTree>
    <p:extLst>
      <p:ext uri="{BB962C8B-B14F-4D97-AF65-F5344CB8AC3E}">
        <p14:creationId xmlns:p14="http://schemas.microsoft.com/office/powerpoint/2010/main" xmlns="" val="433648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D545E4F5-3E18-4081-9E69-850D4ACE81A8}"/>
              </a:ext>
            </a:extLst>
          </p:cNvPr>
          <p:cNvSpPr txBox="1">
            <a:spLocks/>
          </p:cNvSpPr>
          <p:nvPr/>
        </p:nvSpPr>
        <p:spPr>
          <a:xfrm>
            <a:off x="1164702" y="671756"/>
            <a:ext cx="6858000"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5000" b="1" dirty="0">
                <a:solidFill>
                  <a:srgbClr val="FF0000"/>
                </a:solidFill>
                <a:latin typeface="Aharoni" panose="02010803020104030203" pitchFamily="2" charset="-79"/>
                <a:cs typeface="Aharoni" panose="02010803020104030203" pitchFamily="2" charset="-79"/>
              </a:rPr>
              <a:t>Examine our Hearts</a:t>
            </a:r>
          </a:p>
        </p:txBody>
      </p:sp>
      <p:sp>
        <p:nvSpPr>
          <p:cNvPr id="10" name="Heart 9">
            <a:extLst>
              <a:ext uri="{FF2B5EF4-FFF2-40B4-BE49-F238E27FC236}">
                <a16:creationId xmlns:a16="http://schemas.microsoft.com/office/drawing/2014/main" xmlns="" id="{C5ECFFEE-87B7-4494-B663-46A36B3E059C}"/>
              </a:ext>
            </a:extLst>
          </p:cNvPr>
          <p:cNvSpPr/>
          <p:nvPr/>
        </p:nvSpPr>
        <p:spPr>
          <a:xfrm>
            <a:off x="1540565" y="1875031"/>
            <a:ext cx="5754758" cy="4125719"/>
          </a:xfrm>
          <a:prstGeom prst="heart">
            <a:avLst/>
          </a:prstGeom>
          <a:solidFill>
            <a:schemeClr val="bg1">
              <a:lumMod val="95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sz="1350"/>
          </a:p>
        </p:txBody>
      </p:sp>
      <p:sp>
        <p:nvSpPr>
          <p:cNvPr id="11" name="Title 1">
            <a:extLst>
              <a:ext uri="{FF2B5EF4-FFF2-40B4-BE49-F238E27FC236}">
                <a16:creationId xmlns:a16="http://schemas.microsoft.com/office/drawing/2014/main" xmlns="" id="{2C43BD81-E2FE-4A8F-913C-A42A7CDBC97A}"/>
              </a:ext>
            </a:extLst>
          </p:cNvPr>
          <p:cNvSpPr>
            <a:spLocks noGrp="1"/>
          </p:cNvSpPr>
          <p:nvPr>
            <p:ph type="ctrTitle"/>
          </p:nvPr>
        </p:nvSpPr>
        <p:spPr>
          <a:xfrm>
            <a:off x="1915610" y="3096775"/>
            <a:ext cx="5156522" cy="1243549"/>
          </a:xfrm>
        </p:spPr>
        <p:txBody>
          <a:bodyPr anchor="t">
            <a:noAutofit/>
          </a:bodyPr>
          <a:lstStyle/>
          <a:p>
            <a:pPr>
              <a:lnSpc>
                <a:spcPts val="6000"/>
              </a:lnSpc>
            </a:pPr>
            <a:r>
              <a:rPr lang="en-NZ" sz="4400" b="1" dirty="0"/>
              <a:t>….these men have set up idols in their </a:t>
            </a:r>
            <a:br>
              <a:rPr lang="en-NZ" sz="4400" b="1" dirty="0"/>
            </a:br>
            <a:r>
              <a:rPr lang="en-NZ" sz="4400" b="1" dirty="0"/>
              <a:t>hearts. </a:t>
            </a:r>
          </a:p>
        </p:txBody>
      </p:sp>
      <p:sp>
        <p:nvSpPr>
          <p:cNvPr id="12" name="Subtitle 2">
            <a:extLst>
              <a:ext uri="{FF2B5EF4-FFF2-40B4-BE49-F238E27FC236}">
                <a16:creationId xmlns:a16="http://schemas.microsoft.com/office/drawing/2014/main" xmlns="" id="{A9FC776A-59C2-40C0-BB5D-4D9F2B19D7AD}"/>
              </a:ext>
            </a:extLst>
          </p:cNvPr>
          <p:cNvSpPr txBox="1">
            <a:spLocks/>
          </p:cNvSpPr>
          <p:nvPr/>
        </p:nvSpPr>
        <p:spPr>
          <a:xfrm>
            <a:off x="1985081" y="2496704"/>
            <a:ext cx="1927162" cy="31015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2700" b="1" dirty="0"/>
              <a:t>Ezekiel 14:3</a:t>
            </a:r>
          </a:p>
        </p:txBody>
      </p:sp>
    </p:spTree>
    <p:extLst>
      <p:ext uri="{BB962C8B-B14F-4D97-AF65-F5344CB8AC3E}">
        <p14:creationId xmlns:p14="http://schemas.microsoft.com/office/powerpoint/2010/main" xmlns="" val="1801799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art 3"/>
          <p:cNvSpPr/>
          <p:nvPr/>
        </p:nvSpPr>
        <p:spPr>
          <a:xfrm>
            <a:off x="1540565" y="1898179"/>
            <a:ext cx="5754758" cy="4125719"/>
          </a:xfrm>
          <a:prstGeom prst="heart">
            <a:avLst/>
          </a:prstGeom>
          <a:solidFill>
            <a:schemeClr val="bg1">
              <a:lumMod val="95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sz="1350"/>
          </a:p>
        </p:txBody>
      </p:sp>
      <p:sp>
        <p:nvSpPr>
          <p:cNvPr id="6" name="Title 1"/>
          <p:cNvSpPr txBox="1">
            <a:spLocks/>
          </p:cNvSpPr>
          <p:nvPr/>
        </p:nvSpPr>
        <p:spPr>
          <a:xfrm>
            <a:off x="1816534" y="2928117"/>
            <a:ext cx="5202820" cy="1405056"/>
          </a:xfrm>
          <a:prstGeom prst="rect">
            <a:avLst/>
          </a:prstGeom>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ts val="3500"/>
              </a:lnSpc>
            </a:pPr>
            <a:r>
              <a:rPr lang="en-NZ" sz="2600" b="1" dirty="0"/>
              <a:t>‘Therefore say to the people of Israel, </a:t>
            </a:r>
          </a:p>
          <a:p>
            <a:pPr>
              <a:lnSpc>
                <a:spcPts val="3500"/>
              </a:lnSpc>
            </a:pPr>
            <a:r>
              <a:rPr lang="en-NZ" sz="2600" b="1" dirty="0"/>
              <a:t>“This is what the Sovereign Lord says:</a:t>
            </a:r>
          </a:p>
        </p:txBody>
      </p:sp>
      <p:sp>
        <p:nvSpPr>
          <p:cNvPr id="7" name="Title 1">
            <a:extLst>
              <a:ext uri="{FF2B5EF4-FFF2-40B4-BE49-F238E27FC236}">
                <a16:creationId xmlns:a16="http://schemas.microsoft.com/office/drawing/2014/main" xmlns="" id="{471129CE-BCF5-4BC6-8227-AD59EAE6850B}"/>
              </a:ext>
            </a:extLst>
          </p:cNvPr>
          <p:cNvSpPr txBox="1">
            <a:spLocks/>
          </p:cNvSpPr>
          <p:nvPr/>
        </p:nvSpPr>
        <p:spPr>
          <a:xfrm>
            <a:off x="1164702" y="671756"/>
            <a:ext cx="6858000"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5000" b="1" dirty="0">
                <a:latin typeface="Aharoni" panose="02010803020104030203" pitchFamily="2" charset="-79"/>
                <a:cs typeface="Aharoni" panose="02010803020104030203" pitchFamily="2" charset="-79"/>
              </a:rPr>
              <a:t>Examine our Hearts</a:t>
            </a:r>
          </a:p>
        </p:txBody>
      </p:sp>
      <p:sp>
        <p:nvSpPr>
          <p:cNvPr id="9" name="Subtitle 2">
            <a:extLst>
              <a:ext uri="{FF2B5EF4-FFF2-40B4-BE49-F238E27FC236}">
                <a16:creationId xmlns:a16="http://schemas.microsoft.com/office/drawing/2014/main" xmlns="" id="{2E0773E2-E45B-4A3B-A1CB-7602750C47B5}"/>
              </a:ext>
            </a:extLst>
          </p:cNvPr>
          <p:cNvSpPr txBox="1">
            <a:spLocks/>
          </p:cNvSpPr>
          <p:nvPr/>
        </p:nvSpPr>
        <p:spPr>
          <a:xfrm>
            <a:off x="1985081" y="2496704"/>
            <a:ext cx="1927162" cy="31015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2700" b="1" dirty="0"/>
              <a:t>Ezekiel 14:6</a:t>
            </a:r>
          </a:p>
        </p:txBody>
      </p:sp>
      <p:sp>
        <p:nvSpPr>
          <p:cNvPr id="10" name="Title 1">
            <a:extLst>
              <a:ext uri="{FF2B5EF4-FFF2-40B4-BE49-F238E27FC236}">
                <a16:creationId xmlns:a16="http://schemas.microsoft.com/office/drawing/2014/main" xmlns="" id="{1302DAE2-5D11-48BD-92BC-59EE68847040}"/>
              </a:ext>
            </a:extLst>
          </p:cNvPr>
          <p:cNvSpPr txBox="1">
            <a:spLocks/>
          </p:cNvSpPr>
          <p:nvPr/>
        </p:nvSpPr>
        <p:spPr>
          <a:xfrm>
            <a:off x="1816534" y="3948649"/>
            <a:ext cx="5202820" cy="1405056"/>
          </a:xfrm>
          <a:prstGeom prst="rect">
            <a:avLst/>
          </a:prstGeom>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ts val="4000"/>
              </a:lnSpc>
            </a:pPr>
            <a:r>
              <a:rPr lang="en-NZ" sz="4000" b="1" dirty="0">
                <a:latin typeface="Arial Black" panose="020B0A04020102020204" pitchFamily="34" charset="0"/>
              </a:rPr>
              <a:t>Repent! </a:t>
            </a:r>
          </a:p>
          <a:p>
            <a:pPr>
              <a:lnSpc>
                <a:spcPts val="4000"/>
              </a:lnSpc>
            </a:pPr>
            <a:r>
              <a:rPr lang="en-NZ" sz="3000" b="1" dirty="0"/>
              <a:t>Turn from your idols…</a:t>
            </a:r>
          </a:p>
        </p:txBody>
      </p:sp>
    </p:spTree>
    <p:extLst>
      <p:ext uri="{BB962C8B-B14F-4D97-AF65-F5344CB8AC3E}">
        <p14:creationId xmlns:p14="http://schemas.microsoft.com/office/powerpoint/2010/main" xmlns="" val="839597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xmlns="" id="{2DC65F57-7193-4FDB-A0E5-0A25E765BBD3}"/>
              </a:ext>
            </a:extLst>
          </p:cNvPr>
          <p:cNvSpPr txBox="1">
            <a:spLocks/>
          </p:cNvSpPr>
          <p:nvPr/>
        </p:nvSpPr>
        <p:spPr>
          <a:xfrm>
            <a:off x="334257" y="330645"/>
            <a:ext cx="8318091"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4500" b="1">
                <a:latin typeface="Arial" panose="020B0604020202020204" pitchFamily="34" charset="0"/>
                <a:cs typeface="Arial" panose="020B0604020202020204" pitchFamily="34" charset="0"/>
              </a:rPr>
              <a:t>Timeline of Ezekiel 8</a:t>
            </a:r>
            <a:r>
              <a:rPr lang="en-NZ" sz="4500" b="1">
                <a:latin typeface="Aharoni" panose="02010803020104030203" pitchFamily="2" charset="-79"/>
                <a:cs typeface="Aharoni" panose="02010803020104030203" pitchFamily="2" charset="-79"/>
              </a:rPr>
              <a:t> </a:t>
            </a:r>
            <a:endParaRPr lang="en-NZ" sz="4500" b="1" dirty="0">
              <a:latin typeface="Aharoni" panose="02010803020104030203" pitchFamily="2" charset="-79"/>
              <a:cs typeface="Aharoni" panose="02010803020104030203" pitchFamily="2" charset="-79"/>
            </a:endParaRPr>
          </a:p>
        </p:txBody>
      </p:sp>
      <p:sp>
        <p:nvSpPr>
          <p:cNvPr id="14" name="Title 1">
            <a:extLst>
              <a:ext uri="{FF2B5EF4-FFF2-40B4-BE49-F238E27FC236}">
                <a16:creationId xmlns:a16="http://schemas.microsoft.com/office/drawing/2014/main" xmlns="" id="{8AA36F3E-DD0C-4560-9D15-715AB018AE3A}"/>
              </a:ext>
            </a:extLst>
          </p:cNvPr>
          <p:cNvSpPr txBox="1">
            <a:spLocks/>
          </p:cNvSpPr>
          <p:nvPr/>
        </p:nvSpPr>
        <p:spPr>
          <a:xfrm>
            <a:off x="3724145" y="2168256"/>
            <a:ext cx="2022987"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597 BC</a:t>
            </a:r>
          </a:p>
        </p:txBody>
      </p:sp>
      <p:sp>
        <p:nvSpPr>
          <p:cNvPr id="18" name="Title 1">
            <a:extLst>
              <a:ext uri="{FF2B5EF4-FFF2-40B4-BE49-F238E27FC236}">
                <a16:creationId xmlns:a16="http://schemas.microsoft.com/office/drawing/2014/main" xmlns="" id="{4A542ADA-9E33-411D-9360-FA95AF6282FE}"/>
              </a:ext>
            </a:extLst>
          </p:cNvPr>
          <p:cNvSpPr txBox="1">
            <a:spLocks/>
          </p:cNvSpPr>
          <p:nvPr/>
        </p:nvSpPr>
        <p:spPr>
          <a:xfrm>
            <a:off x="6178065" y="3815448"/>
            <a:ext cx="2628542" cy="2263868"/>
          </a:xfrm>
          <a:prstGeom prst="rect">
            <a:avLst/>
          </a:prstGeom>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3rd Siege</a:t>
            </a:r>
          </a:p>
          <a:p>
            <a:r>
              <a:rPr lang="en-NZ" sz="1600" b="1" dirty="0">
                <a:latin typeface="Arial" panose="020B0604020202020204" pitchFamily="34" charset="0"/>
                <a:cs typeface="Arial" panose="020B0604020202020204" pitchFamily="34" charset="0"/>
              </a:rPr>
              <a:t> </a:t>
            </a:r>
          </a:p>
          <a:p>
            <a:r>
              <a:rPr lang="en-NZ" sz="2500" b="1" dirty="0">
                <a:latin typeface="Arial" panose="020B0604020202020204" pitchFamily="34" charset="0"/>
                <a:cs typeface="Arial" panose="020B0604020202020204" pitchFamily="34" charset="0"/>
              </a:rPr>
              <a:t>Jeremiah taken Captive</a:t>
            </a:r>
          </a:p>
          <a:p>
            <a:r>
              <a:rPr lang="en-NZ" sz="800" dirty="0">
                <a:solidFill>
                  <a:srgbClr val="FF0000"/>
                </a:solidFill>
                <a:latin typeface="Arial" panose="020B0604020202020204" pitchFamily="34" charset="0"/>
                <a:cs typeface="Arial" panose="020B0604020202020204" pitchFamily="34" charset="0"/>
              </a:rPr>
              <a:t> </a:t>
            </a:r>
          </a:p>
          <a:p>
            <a:r>
              <a:rPr lang="en-NZ" sz="1600" dirty="0">
                <a:latin typeface="Arial" panose="020B0604020202020204" pitchFamily="34" charset="0"/>
                <a:cs typeface="Arial" panose="020B0604020202020204" pitchFamily="34" charset="0"/>
              </a:rPr>
              <a:t> &amp; </a:t>
            </a:r>
            <a:r>
              <a:rPr lang="en-NZ" sz="1600" b="1" dirty="0">
                <a:latin typeface="Arial" panose="020B0604020202020204" pitchFamily="34" charset="0"/>
                <a:cs typeface="Arial" panose="020B0604020202020204" pitchFamily="34" charset="0"/>
              </a:rPr>
              <a:t>Jerusalem destroyed</a:t>
            </a:r>
          </a:p>
        </p:txBody>
      </p:sp>
      <p:sp>
        <p:nvSpPr>
          <p:cNvPr id="19" name="Title 1">
            <a:extLst>
              <a:ext uri="{FF2B5EF4-FFF2-40B4-BE49-F238E27FC236}">
                <a16:creationId xmlns:a16="http://schemas.microsoft.com/office/drawing/2014/main" xmlns="" id="{CE5B9AEE-3E79-44B0-BEA4-79AAC5A7517E}"/>
              </a:ext>
            </a:extLst>
          </p:cNvPr>
          <p:cNvSpPr txBox="1">
            <a:spLocks/>
          </p:cNvSpPr>
          <p:nvPr/>
        </p:nvSpPr>
        <p:spPr>
          <a:xfrm>
            <a:off x="6426523" y="2133670"/>
            <a:ext cx="2262651"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588 BC</a:t>
            </a:r>
          </a:p>
        </p:txBody>
      </p:sp>
      <p:cxnSp>
        <p:nvCxnSpPr>
          <p:cNvPr id="35" name="Straight Connector 34">
            <a:extLst>
              <a:ext uri="{FF2B5EF4-FFF2-40B4-BE49-F238E27FC236}">
                <a16:creationId xmlns:a16="http://schemas.microsoft.com/office/drawing/2014/main" xmlns="" id="{162431DF-6FB9-4CC8-8647-2A0F26084A2A}"/>
              </a:ext>
            </a:extLst>
          </p:cNvPr>
          <p:cNvCxnSpPr>
            <a:cxnSpLocks/>
          </p:cNvCxnSpPr>
          <p:nvPr/>
        </p:nvCxnSpPr>
        <p:spPr>
          <a:xfrm flipV="1">
            <a:off x="7557849" y="2986827"/>
            <a:ext cx="0" cy="624888"/>
          </a:xfrm>
          <a:prstGeom prst="line">
            <a:avLst/>
          </a:prstGeom>
          <a:ln w="76200"/>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xmlns="" id="{5AE5D6AB-2397-4A87-A954-A342F7AFFE8B}"/>
              </a:ext>
            </a:extLst>
          </p:cNvPr>
          <p:cNvCxnSpPr>
            <a:cxnSpLocks/>
          </p:cNvCxnSpPr>
          <p:nvPr/>
        </p:nvCxnSpPr>
        <p:spPr>
          <a:xfrm flipV="1">
            <a:off x="1528215" y="3011679"/>
            <a:ext cx="0" cy="624888"/>
          </a:xfrm>
          <a:prstGeom prst="line">
            <a:avLst/>
          </a:prstGeom>
          <a:ln w="76200"/>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xmlns="" id="{1D372DEB-25CA-4FE5-A537-19743A839132}"/>
              </a:ext>
            </a:extLst>
          </p:cNvPr>
          <p:cNvCxnSpPr>
            <a:cxnSpLocks/>
          </p:cNvCxnSpPr>
          <p:nvPr/>
        </p:nvCxnSpPr>
        <p:spPr>
          <a:xfrm flipV="1">
            <a:off x="4696661" y="3011679"/>
            <a:ext cx="0" cy="624888"/>
          </a:xfrm>
          <a:prstGeom prst="line">
            <a:avLst/>
          </a:prstGeom>
          <a:ln w="76200"/>
        </p:spPr>
        <p:style>
          <a:lnRef idx="1">
            <a:schemeClr val="dk1"/>
          </a:lnRef>
          <a:fillRef idx="0">
            <a:schemeClr val="dk1"/>
          </a:fillRef>
          <a:effectRef idx="0">
            <a:schemeClr val="dk1"/>
          </a:effectRef>
          <a:fontRef idx="minor">
            <a:schemeClr val="tx1"/>
          </a:fontRef>
        </p:style>
      </p:cxnSp>
      <p:sp>
        <p:nvSpPr>
          <p:cNvPr id="40" name="Isosceles Triangle 39">
            <a:extLst>
              <a:ext uri="{FF2B5EF4-FFF2-40B4-BE49-F238E27FC236}">
                <a16:creationId xmlns:a16="http://schemas.microsoft.com/office/drawing/2014/main" xmlns="" id="{62AFCE40-74C4-488E-90A8-6D1580730F97}"/>
              </a:ext>
            </a:extLst>
          </p:cNvPr>
          <p:cNvSpPr/>
          <p:nvPr/>
        </p:nvSpPr>
        <p:spPr>
          <a:xfrm rot="16200000">
            <a:off x="662572" y="3097927"/>
            <a:ext cx="198857" cy="38485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cxnSp>
        <p:nvCxnSpPr>
          <p:cNvPr id="41" name="Straight Connector 40">
            <a:extLst>
              <a:ext uri="{FF2B5EF4-FFF2-40B4-BE49-F238E27FC236}">
                <a16:creationId xmlns:a16="http://schemas.microsoft.com/office/drawing/2014/main" xmlns="" id="{95B02B4C-C705-4316-86F8-57DF2D0E9143}"/>
              </a:ext>
            </a:extLst>
          </p:cNvPr>
          <p:cNvCxnSpPr/>
          <p:nvPr/>
        </p:nvCxnSpPr>
        <p:spPr>
          <a:xfrm>
            <a:off x="876828" y="3290356"/>
            <a:ext cx="7639665" cy="0"/>
          </a:xfrm>
          <a:prstGeom prst="line">
            <a:avLst/>
          </a:prstGeom>
          <a:ln w="76200"/>
        </p:spPr>
        <p:style>
          <a:lnRef idx="1">
            <a:schemeClr val="dk1"/>
          </a:lnRef>
          <a:fillRef idx="0">
            <a:schemeClr val="dk1"/>
          </a:fillRef>
          <a:effectRef idx="0">
            <a:schemeClr val="dk1"/>
          </a:effectRef>
          <a:fontRef idx="minor">
            <a:schemeClr val="tx1"/>
          </a:fontRef>
        </p:style>
      </p:cxnSp>
      <p:sp>
        <p:nvSpPr>
          <p:cNvPr id="36" name="Oval 35">
            <a:extLst>
              <a:ext uri="{FF2B5EF4-FFF2-40B4-BE49-F238E27FC236}">
                <a16:creationId xmlns:a16="http://schemas.microsoft.com/office/drawing/2014/main" xmlns="" id="{A99563E3-F369-4E04-8EDA-24F63F4017C0}"/>
              </a:ext>
            </a:extLst>
          </p:cNvPr>
          <p:cNvSpPr/>
          <p:nvPr/>
        </p:nvSpPr>
        <p:spPr>
          <a:xfrm>
            <a:off x="6230574" y="3160624"/>
            <a:ext cx="318298" cy="29582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2" name="Title 1">
            <a:extLst>
              <a:ext uri="{FF2B5EF4-FFF2-40B4-BE49-F238E27FC236}">
                <a16:creationId xmlns:a16="http://schemas.microsoft.com/office/drawing/2014/main" xmlns="" id="{E743D830-4085-4A86-8F3B-BED8CD3D44CE}"/>
              </a:ext>
            </a:extLst>
          </p:cNvPr>
          <p:cNvSpPr txBox="1">
            <a:spLocks/>
          </p:cNvSpPr>
          <p:nvPr/>
        </p:nvSpPr>
        <p:spPr>
          <a:xfrm>
            <a:off x="3487622" y="3793343"/>
            <a:ext cx="2350468" cy="556861"/>
          </a:xfrm>
          <a:prstGeom prst="rect">
            <a:avLst/>
          </a:prstGeom>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2</a:t>
            </a:r>
            <a:r>
              <a:rPr lang="en-NZ" sz="3000" b="1" baseline="30000" dirty="0">
                <a:latin typeface="Arial" panose="020B0604020202020204" pitchFamily="34" charset="0"/>
                <a:cs typeface="Arial" panose="020B0604020202020204" pitchFamily="34" charset="0"/>
              </a:rPr>
              <a:t>nd</a:t>
            </a:r>
            <a:r>
              <a:rPr lang="en-NZ" sz="3000" b="1" dirty="0">
                <a:latin typeface="Arial" panose="020B0604020202020204" pitchFamily="34" charset="0"/>
                <a:cs typeface="Arial" panose="020B0604020202020204" pitchFamily="34" charset="0"/>
              </a:rPr>
              <a:t> Siege</a:t>
            </a:r>
          </a:p>
        </p:txBody>
      </p:sp>
      <p:sp>
        <p:nvSpPr>
          <p:cNvPr id="43" name="Title 1">
            <a:extLst>
              <a:ext uri="{FF2B5EF4-FFF2-40B4-BE49-F238E27FC236}">
                <a16:creationId xmlns:a16="http://schemas.microsoft.com/office/drawing/2014/main" xmlns="" id="{884A8C66-5B7B-414B-9FFB-533122DA1C9B}"/>
              </a:ext>
            </a:extLst>
          </p:cNvPr>
          <p:cNvSpPr txBox="1">
            <a:spLocks/>
          </p:cNvSpPr>
          <p:nvPr/>
        </p:nvSpPr>
        <p:spPr>
          <a:xfrm>
            <a:off x="488515" y="3816919"/>
            <a:ext cx="2022982" cy="1969629"/>
          </a:xfrm>
          <a:prstGeom prst="rect">
            <a:avLst/>
          </a:prstGeom>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1</a:t>
            </a:r>
            <a:r>
              <a:rPr lang="en-NZ" sz="3000" b="1" baseline="30000" dirty="0">
                <a:latin typeface="Arial" panose="020B0604020202020204" pitchFamily="34" charset="0"/>
                <a:cs typeface="Arial" panose="020B0604020202020204" pitchFamily="34" charset="0"/>
              </a:rPr>
              <a:t>st</a:t>
            </a:r>
            <a:r>
              <a:rPr lang="en-NZ" sz="3000" b="1" dirty="0">
                <a:latin typeface="Arial" panose="020B0604020202020204" pitchFamily="34" charset="0"/>
                <a:cs typeface="Arial" panose="020B0604020202020204" pitchFamily="34" charset="0"/>
              </a:rPr>
              <a:t> Siege</a:t>
            </a:r>
          </a:p>
          <a:p>
            <a:r>
              <a:rPr lang="en-NZ" sz="2000" b="1" dirty="0">
                <a:latin typeface="Arial" panose="020B0604020202020204" pitchFamily="34" charset="0"/>
                <a:cs typeface="Arial" panose="020B0604020202020204" pitchFamily="34" charset="0"/>
              </a:rPr>
              <a:t> </a:t>
            </a:r>
          </a:p>
          <a:p>
            <a:r>
              <a:rPr lang="en-NZ" sz="2500" b="1" dirty="0">
                <a:latin typeface="Arial" panose="020B0604020202020204" pitchFamily="34" charset="0"/>
                <a:cs typeface="Arial" panose="020B0604020202020204" pitchFamily="34" charset="0"/>
              </a:rPr>
              <a:t>Daniel taken captive</a:t>
            </a:r>
          </a:p>
        </p:txBody>
      </p:sp>
      <p:sp>
        <p:nvSpPr>
          <p:cNvPr id="47" name="Isosceles Triangle 46">
            <a:extLst>
              <a:ext uri="{FF2B5EF4-FFF2-40B4-BE49-F238E27FC236}">
                <a16:creationId xmlns:a16="http://schemas.microsoft.com/office/drawing/2014/main" xmlns="" id="{1CCC3B26-C81E-47F4-8EE9-D27CFDED9220}"/>
              </a:ext>
            </a:extLst>
          </p:cNvPr>
          <p:cNvSpPr/>
          <p:nvPr/>
        </p:nvSpPr>
        <p:spPr>
          <a:xfrm rot="5400000">
            <a:off x="8417065" y="3097927"/>
            <a:ext cx="198857" cy="38485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sp>
        <p:nvSpPr>
          <p:cNvPr id="48" name="Title 1">
            <a:extLst>
              <a:ext uri="{FF2B5EF4-FFF2-40B4-BE49-F238E27FC236}">
                <a16:creationId xmlns:a16="http://schemas.microsoft.com/office/drawing/2014/main" xmlns="" id="{087F8529-9AA9-4C93-B737-68C357014A05}"/>
              </a:ext>
            </a:extLst>
          </p:cNvPr>
          <p:cNvSpPr txBox="1">
            <a:spLocks/>
          </p:cNvSpPr>
          <p:nvPr/>
        </p:nvSpPr>
        <p:spPr>
          <a:xfrm>
            <a:off x="572725" y="2236513"/>
            <a:ext cx="2022987"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3000" b="1" dirty="0">
                <a:latin typeface="Arial" panose="020B0604020202020204" pitchFamily="34" charset="0"/>
                <a:cs typeface="Arial" panose="020B0604020202020204" pitchFamily="34" charset="0"/>
              </a:rPr>
              <a:t>605 BC</a:t>
            </a:r>
          </a:p>
        </p:txBody>
      </p:sp>
      <p:cxnSp>
        <p:nvCxnSpPr>
          <p:cNvPr id="8" name="Straight Arrow Connector 7">
            <a:extLst>
              <a:ext uri="{FF2B5EF4-FFF2-40B4-BE49-F238E27FC236}">
                <a16:creationId xmlns:a16="http://schemas.microsoft.com/office/drawing/2014/main" xmlns="" id="{EC192C8B-8BD2-45A8-80BB-6440D138F529}"/>
              </a:ext>
            </a:extLst>
          </p:cNvPr>
          <p:cNvCxnSpPr>
            <a:cxnSpLocks/>
          </p:cNvCxnSpPr>
          <p:nvPr/>
        </p:nvCxnSpPr>
        <p:spPr>
          <a:xfrm>
            <a:off x="6389723" y="1697277"/>
            <a:ext cx="0" cy="1463347"/>
          </a:xfrm>
          <a:prstGeom prst="straightConnector1">
            <a:avLst/>
          </a:prstGeom>
          <a:ln w="57150">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49" name="Title 1">
            <a:extLst>
              <a:ext uri="{FF2B5EF4-FFF2-40B4-BE49-F238E27FC236}">
                <a16:creationId xmlns:a16="http://schemas.microsoft.com/office/drawing/2014/main" xmlns="" id="{F6497A0C-7FA6-43EB-8F1B-2F10863472B2}"/>
              </a:ext>
            </a:extLst>
          </p:cNvPr>
          <p:cNvSpPr txBox="1">
            <a:spLocks/>
          </p:cNvSpPr>
          <p:nvPr/>
        </p:nvSpPr>
        <p:spPr>
          <a:xfrm>
            <a:off x="858257" y="1411193"/>
            <a:ext cx="4882013" cy="543496"/>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pPr algn="l"/>
            <a:endParaRPr lang="en-NZ" sz="3000" b="1" dirty="0">
              <a:solidFill>
                <a:srgbClr val="FF0000"/>
              </a:solidFill>
              <a:latin typeface="Arial" panose="020B0604020202020204" pitchFamily="34" charset="0"/>
              <a:cs typeface="Arial" panose="020B0604020202020204" pitchFamily="34" charset="0"/>
            </a:endParaRPr>
          </a:p>
          <a:p>
            <a:pPr algn="l"/>
            <a:r>
              <a:rPr lang="en-NZ" sz="3000" b="1" dirty="0">
                <a:solidFill>
                  <a:srgbClr val="FF0000"/>
                </a:solidFill>
                <a:latin typeface="Arial" panose="020B0604020202020204" pitchFamily="34" charset="0"/>
                <a:cs typeface="Arial" panose="020B0604020202020204" pitchFamily="34" charset="0"/>
              </a:rPr>
              <a:t>Ezekiel 8:1 ‘In the 6</a:t>
            </a:r>
            <a:r>
              <a:rPr lang="en-NZ" sz="3000" b="1" baseline="30000" dirty="0">
                <a:solidFill>
                  <a:srgbClr val="FF0000"/>
                </a:solidFill>
                <a:latin typeface="Arial" panose="020B0604020202020204" pitchFamily="34" charset="0"/>
                <a:cs typeface="Arial" panose="020B0604020202020204" pitchFamily="34" charset="0"/>
              </a:rPr>
              <a:t>th</a:t>
            </a:r>
            <a:r>
              <a:rPr lang="en-NZ" sz="3000" b="1" dirty="0">
                <a:solidFill>
                  <a:srgbClr val="FF0000"/>
                </a:solidFill>
                <a:latin typeface="Arial" panose="020B0604020202020204" pitchFamily="34" charset="0"/>
                <a:cs typeface="Arial" panose="020B0604020202020204" pitchFamily="34" charset="0"/>
              </a:rPr>
              <a:t> year’</a:t>
            </a:r>
          </a:p>
        </p:txBody>
      </p:sp>
      <p:cxnSp>
        <p:nvCxnSpPr>
          <p:cNvPr id="64" name="Straight Connector 63">
            <a:extLst>
              <a:ext uri="{FF2B5EF4-FFF2-40B4-BE49-F238E27FC236}">
                <a16:creationId xmlns:a16="http://schemas.microsoft.com/office/drawing/2014/main" xmlns="" id="{2B8DB262-30B9-4ED1-AB48-720E02120068}"/>
              </a:ext>
            </a:extLst>
          </p:cNvPr>
          <p:cNvCxnSpPr/>
          <p:nvPr/>
        </p:nvCxnSpPr>
        <p:spPr>
          <a:xfrm>
            <a:off x="5924811" y="1697277"/>
            <a:ext cx="464912" cy="0"/>
          </a:xfrm>
          <a:prstGeom prst="line">
            <a:avLst/>
          </a:prstGeom>
          <a:ln w="57150">
            <a:solidFill>
              <a:srgbClr val="FF0000"/>
            </a:solidFill>
          </a:ln>
        </p:spPr>
        <p:style>
          <a:lnRef idx="3">
            <a:schemeClr val="dk1"/>
          </a:lnRef>
          <a:fillRef idx="0">
            <a:schemeClr val="dk1"/>
          </a:fillRef>
          <a:effectRef idx="2">
            <a:schemeClr val="dk1"/>
          </a:effectRef>
          <a:fontRef idx="minor">
            <a:schemeClr val="tx1"/>
          </a:fontRef>
        </p:style>
      </p:cxnSp>
      <p:sp>
        <p:nvSpPr>
          <p:cNvPr id="20" name="Title 1">
            <a:extLst>
              <a:ext uri="{FF2B5EF4-FFF2-40B4-BE49-F238E27FC236}">
                <a16:creationId xmlns:a16="http://schemas.microsoft.com/office/drawing/2014/main" xmlns="" id="{6AA2BB4F-ED2D-480E-A66E-D31BCC5DDEB7}"/>
              </a:ext>
            </a:extLst>
          </p:cNvPr>
          <p:cNvSpPr txBox="1">
            <a:spLocks/>
          </p:cNvSpPr>
          <p:nvPr/>
        </p:nvSpPr>
        <p:spPr>
          <a:xfrm>
            <a:off x="537614" y="5688468"/>
            <a:ext cx="8318091" cy="556864"/>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2500" b="1" dirty="0">
                <a:latin typeface="Arial" panose="020B0604020202020204" pitchFamily="34" charset="0"/>
                <a:cs typeface="Arial" panose="020B0604020202020204" pitchFamily="34" charset="0"/>
              </a:rPr>
              <a:t>BABYLONIAN INVASION OF JERUSALEM</a:t>
            </a:r>
            <a:endParaRPr lang="en-NZ" sz="2500" b="1" dirty="0">
              <a:latin typeface="Aharoni" panose="02010803020104030203" pitchFamily="2" charset="-79"/>
              <a:cs typeface="Aharoni" panose="02010803020104030203" pitchFamily="2" charset="-79"/>
            </a:endParaRPr>
          </a:p>
        </p:txBody>
      </p:sp>
      <p:sp>
        <p:nvSpPr>
          <p:cNvPr id="21" name="Title 1">
            <a:extLst>
              <a:ext uri="{FF2B5EF4-FFF2-40B4-BE49-F238E27FC236}">
                <a16:creationId xmlns:a16="http://schemas.microsoft.com/office/drawing/2014/main" xmlns="" id="{780A7223-4419-4C53-AC14-5D566A5AA29A}"/>
              </a:ext>
            </a:extLst>
          </p:cNvPr>
          <p:cNvSpPr txBox="1">
            <a:spLocks/>
          </p:cNvSpPr>
          <p:nvPr/>
        </p:nvSpPr>
        <p:spPr>
          <a:xfrm>
            <a:off x="3703565" y="908207"/>
            <a:ext cx="1736870" cy="543496"/>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endParaRPr lang="en-NZ" sz="3000" b="1" dirty="0">
              <a:solidFill>
                <a:srgbClr val="FF0000"/>
              </a:solidFill>
              <a:latin typeface="Arial" panose="020B0604020202020204" pitchFamily="34" charset="0"/>
              <a:cs typeface="Arial" panose="020B0604020202020204" pitchFamily="34" charset="0"/>
            </a:endParaRPr>
          </a:p>
          <a:p>
            <a:pPr algn="l"/>
            <a:endParaRPr lang="en-NZ" sz="3000" b="1" dirty="0">
              <a:solidFill>
                <a:srgbClr val="FF0000"/>
              </a:solidFill>
              <a:latin typeface="Arial" panose="020B0604020202020204" pitchFamily="34" charset="0"/>
              <a:cs typeface="Arial" panose="020B0604020202020204" pitchFamily="34" charset="0"/>
            </a:endParaRPr>
          </a:p>
          <a:p>
            <a:r>
              <a:rPr lang="en-NZ" sz="2000" b="1" dirty="0">
                <a:solidFill>
                  <a:srgbClr val="FF0000"/>
                </a:solidFill>
                <a:latin typeface="Arial" panose="020B0604020202020204" pitchFamily="34" charset="0"/>
                <a:cs typeface="Arial" panose="020B0604020202020204" pitchFamily="34" charset="0"/>
              </a:rPr>
              <a:t>(592 BC)</a:t>
            </a:r>
          </a:p>
        </p:txBody>
      </p:sp>
      <p:sp>
        <p:nvSpPr>
          <p:cNvPr id="22" name="Title 1">
            <a:extLst>
              <a:ext uri="{FF2B5EF4-FFF2-40B4-BE49-F238E27FC236}">
                <a16:creationId xmlns:a16="http://schemas.microsoft.com/office/drawing/2014/main" xmlns="" id="{668F5BBC-70CC-4B52-8DF4-C6C127C06DB0}"/>
              </a:ext>
            </a:extLst>
          </p:cNvPr>
          <p:cNvSpPr txBox="1">
            <a:spLocks/>
          </p:cNvSpPr>
          <p:nvPr/>
        </p:nvSpPr>
        <p:spPr>
          <a:xfrm>
            <a:off x="3584986" y="4381214"/>
            <a:ext cx="2350468" cy="1017263"/>
          </a:xfrm>
          <a:prstGeom prst="rect">
            <a:avLst/>
          </a:prstGeom>
          <a:solidFill>
            <a:schemeClr val="accent4">
              <a:lumMod val="20000"/>
              <a:lumOff val="80000"/>
            </a:schemeClr>
          </a:solidFill>
          <a:ln w="50800">
            <a:solidFill>
              <a:srgbClr val="FF0000"/>
            </a:solidFill>
          </a:ln>
        </p:spPr>
        <p:txBody>
          <a:bodyPr vert="horz" lIns="68580" tIns="34290" rIns="68580" bIns="3429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800" b="1" dirty="0">
                <a:latin typeface="Arial" panose="020B0604020202020204" pitchFamily="34" charset="0"/>
                <a:cs typeface="Arial" panose="020B0604020202020204" pitchFamily="34" charset="0"/>
              </a:rPr>
              <a:t> </a:t>
            </a:r>
          </a:p>
          <a:p>
            <a:r>
              <a:rPr lang="en-NZ" sz="2500" b="1" dirty="0">
                <a:latin typeface="Arial" panose="020B0604020202020204" pitchFamily="34" charset="0"/>
                <a:cs typeface="Arial" panose="020B0604020202020204" pitchFamily="34" charset="0"/>
              </a:rPr>
              <a:t>Ezekiel taken Captive</a:t>
            </a:r>
            <a:endParaRPr lang="en-NZ" sz="2500" dirty="0">
              <a:solidFill>
                <a:srgbClr val="FF0000"/>
              </a:solidFill>
              <a:latin typeface="Arial" panose="020B0604020202020204" pitchFamily="34" charset="0"/>
              <a:cs typeface="Arial" panose="020B0604020202020204" pitchFamily="34" charset="0"/>
            </a:endParaRPr>
          </a:p>
          <a:p>
            <a:r>
              <a:rPr lang="en-NZ" sz="2000" dirty="0">
                <a:latin typeface="Arial" panose="020B0604020202020204" pitchFamily="34" charset="0"/>
                <a:cs typeface="Arial" panose="020B0604020202020204" pitchFamily="34" charset="0"/>
              </a:rPr>
              <a:t> </a:t>
            </a:r>
            <a:endParaRPr lang="en-NZ"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233890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a:extLst>
              <a:ext uri="{FF2B5EF4-FFF2-40B4-BE49-F238E27FC236}">
                <a16:creationId xmlns:a16="http://schemas.microsoft.com/office/drawing/2014/main" xmlns="" id="{6FC8AF77-EC81-450F-9BBF-436B7BCF3724}"/>
              </a:ext>
            </a:extLst>
          </p:cNvPr>
          <p:cNvSpPr txBox="1">
            <a:spLocks/>
          </p:cNvSpPr>
          <p:nvPr/>
        </p:nvSpPr>
        <p:spPr>
          <a:xfrm>
            <a:off x="302343" y="324466"/>
            <a:ext cx="8649928" cy="613532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2800" b="1" baseline="30000" dirty="0"/>
              <a:t> </a:t>
            </a:r>
            <a:r>
              <a:rPr lang="en-NZ" sz="2800" b="1" dirty="0"/>
              <a:t>Ezekiel 8:1</a:t>
            </a:r>
          </a:p>
          <a:p>
            <a:endParaRPr lang="en-NZ" sz="2800" b="1" baseline="30000" dirty="0"/>
          </a:p>
          <a:p>
            <a:pPr>
              <a:lnSpc>
                <a:spcPct val="150000"/>
              </a:lnSpc>
            </a:pPr>
            <a:r>
              <a:rPr lang="en-NZ" sz="2800" dirty="0"/>
              <a:t>In the 6th year, in the 6th month on the 5th day, </a:t>
            </a:r>
          </a:p>
          <a:p>
            <a:pPr>
              <a:lnSpc>
                <a:spcPct val="150000"/>
              </a:lnSpc>
            </a:pPr>
            <a:r>
              <a:rPr lang="en-NZ" sz="2800" dirty="0"/>
              <a:t>while I was sitting in my house </a:t>
            </a:r>
          </a:p>
          <a:p>
            <a:pPr>
              <a:lnSpc>
                <a:spcPct val="150000"/>
              </a:lnSpc>
            </a:pPr>
            <a:r>
              <a:rPr lang="en-NZ" sz="2800" dirty="0"/>
              <a:t>and the elders of Judah were sitting before me,</a:t>
            </a:r>
          </a:p>
          <a:p>
            <a:pPr>
              <a:lnSpc>
                <a:spcPct val="150000"/>
              </a:lnSpc>
            </a:pPr>
            <a:r>
              <a:rPr lang="en-NZ" sz="800" dirty="0"/>
              <a:t>  </a:t>
            </a:r>
          </a:p>
          <a:p>
            <a:pPr>
              <a:lnSpc>
                <a:spcPct val="100000"/>
              </a:lnSpc>
            </a:pPr>
            <a:r>
              <a:rPr lang="en-NZ" sz="4800" b="1" dirty="0"/>
              <a:t>the hand of the Sovereign </a:t>
            </a:r>
            <a:r>
              <a:rPr lang="en-NZ" sz="4800" b="1" cap="small" dirty="0"/>
              <a:t>Lord</a:t>
            </a:r>
            <a:r>
              <a:rPr lang="en-NZ" sz="4800" b="1" dirty="0"/>
              <a:t> came on me there.</a:t>
            </a:r>
          </a:p>
          <a:p>
            <a:endParaRPr lang="en-NZ" sz="4800" b="1" dirty="0"/>
          </a:p>
        </p:txBody>
      </p:sp>
    </p:spTree>
    <p:extLst>
      <p:ext uri="{BB962C8B-B14F-4D97-AF65-F5344CB8AC3E}">
        <p14:creationId xmlns:p14="http://schemas.microsoft.com/office/powerpoint/2010/main" xmlns="" val="3147821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a:extLst>
              <a:ext uri="{FF2B5EF4-FFF2-40B4-BE49-F238E27FC236}">
                <a16:creationId xmlns:a16="http://schemas.microsoft.com/office/drawing/2014/main" xmlns="" id="{6FC8AF77-EC81-450F-9BBF-436B7BCF3724}"/>
              </a:ext>
            </a:extLst>
          </p:cNvPr>
          <p:cNvSpPr txBox="1">
            <a:spLocks/>
          </p:cNvSpPr>
          <p:nvPr/>
        </p:nvSpPr>
        <p:spPr>
          <a:xfrm>
            <a:off x="302343" y="324466"/>
            <a:ext cx="8649928" cy="613532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2800" b="1" baseline="30000" dirty="0"/>
              <a:t> </a:t>
            </a:r>
            <a:r>
              <a:rPr lang="en-NZ" sz="2800" b="1" dirty="0"/>
              <a:t>Ezekiel 8:2</a:t>
            </a:r>
          </a:p>
          <a:p>
            <a:pPr>
              <a:lnSpc>
                <a:spcPct val="150000"/>
              </a:lnSpc>
            </a:pPr>
            <a:r>
              <a:rPr lang="en-NZ" sz="3800" b="1" baseline="30000" dirty="0"/>
              <a:t> </a:t>
            </a:r>
            <a:r>
              <a:rPr lang="en-NZ" sz="3800" b="1" dirty="0"/>
              <a:t>I looked, and I saw a figure </a:t>
            </a:r>
          </a:p>
          <a:p>
            <a:pPr>
              <a:lnSpc>
                <a:spcPct val="150000"/>
              </a:lnSpc>
            </a:pPr>
            <a:r>
              <a:rPr lang="en-NZ" sz="3800" b="1" dirty="0"/>
              <a:t>like that of a man. </a:t>
            </a:r>
          </a:p>
          <a:p>
            <a:pPr>
              <a:lnSpc>
                <a:spcPct val="150000"/>
              </a:lnSpc>
            </a:pPr>
            <a:r>
              <a:rPr lang="en-NZ" sz="3800" b="1" dirty="0"/>
              <a:t>From what appeared to be his waist down he was like fire, and</a:t>
            </a:r>
          </a:p>
          <a:p>
            <a:pPr>
              <a:lnSpc>
                <a:spcPct val="150000"/>
              </a:lnSpc>
            </a:pPr>
            <a:r>
              <a:rPr lang="en-NZ" sz="3800" b="1" dirty="0"/>
              <a:t>from there up his appearance was as bright as glowing metal.</a:t>
            </a:r>
          </a:p>
          <a:p>
            <a:endParaRPr lang="en-NZ" sz="4800" b="1" dirty="0"/>
          </a:p>
        </p:txBody>
      </p:sp>
    </p:spTree>
    <p:extLst>
      <p:ext uri="{BB962C8B-B14F-4D97-AF65-F5344CB8AC3E}">
        <p14:creationId xmlns:p14="http://schemas.microsoft.com/office/powerpoint/2010/main" xmlns="" val="935197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9B364F52-384B-4485-906D-26C1EB27B95F}"/>
              </a:ext>
            </a:extLst>
          </p:cNvPr>
          <p:cNvSpPr txBox="1">
            <a:spLocks/>
          </p:cNvSpPr>
          <p:nvPr/>
        </p:nvSpPr>
        <p:spPr>
          <a:xfrm>
            <a:off x="1186825" y="3009376"/>
            <a:ext cx="6858000" cy="710300"/>
          </a:xfrm>
          <a:prstGeom prst="rect">
            <a:avLst/>
          </a:prstGeom>
        </p:spPr>
        <p:txBody>
          <a:bodyPr vert="horz" lIns="68580" tIns="34290" rIns="68580" bIns="3429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NZ" sz="8000" b="1" dirty="0">
                <a:latin typeface="Aharoni" panose="02010803020104030203" pitchFamily="2" charset="-79"/>
                <a:cs typeface="Aharoni" panose="02010803020104030203" pitchFamily="2" charset="-79"/>
              </a:rPr>
              <a:t>Ezekiel</a:t>
            </a:r>
          </a:p>
        </p:txBody>
      </p:sp>
    </p:spTree>
    <p:extLst>
      <p:ext uri="{BB962C8B-B14F-4D97-AF65-F5344CB8AC3E}">
        <p14:creationId xmlns:p14="http://schemas.microsoft.com/office/powerpoint/2010/main" xmlns="" val="3113604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a:extLst>
              <a:ext uri="{FF2B5EF4-FFF2-40B4-BE49-F238E27FC236}">
                <a16:creationId xmlns:a16="http://schemas.microsoft.com/office/drawing/2014/main" xmlns="" id="{6FC8AF77-EC81-450F-9BBF-436B7BCF3724}"/>
              </a:ext>
            </a:extLst>
          </p:cNvPr>
          <p:cNvSpPr txBox="1">
            <a:spLocks/>
          </p:cNvSpPr>
          <p:nvPr/>
        </p:nvSpPr>
        <p:spPr>
          <a:xfrm>
            <a:off x="302343" y="324466"/>
            <a:ext cx="8649928" cy="613532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2800" b="1" baseline="30000" dirty="0"/>
              <a:t> </a:t>
            </a:r>
            <a:r>
              <a:rPr lang="en-NZ" sz="2800" b="1" dirty="0"/>
              <a:t>Ezekiel 8:3</a:t>
            </a:r>
          </a:p>
          <a:p>
            <a:pPr>
              <a:lnSpc>
                <a:spcPct val="150000"/>
              </a:lnSpc>
            </a:pPr>
            <a:r>
              <a:rPr lang="en-NZ" sz="2000" b="1" baseline="30000" dirty="0"/>
              <a:t> </a:t>
            </a:r>
          </a:p>
          <a:p>
            <a:pPr>
              <a:lnSpc>
                <a:spcPct val="150000"/>
              </a:lnSpc>
            </a:pPr>
            <a:r>
              <a:rPr lang="en-NZ" sz="4000" b="1" dirty="0"/>
              <a:t>He stretched out what looked like a hand and took me by the hair of my head. The Spirit lifted me up between earth and heaven and in visions of God He took me to Jerusalem…..</a:t>
            </a:r>
          </a:p>
        </p:txBody>
      </p:sp>
    </p:spTree>
    <p:extLst>
      <p:ext uri="{BB962C8B-B14F-4D97-AF65-F5344CB8AC3E}">
        <p14:creationId xmlns:p14="http://schemas.microsoft.com/office/powerpoint/2010/main" xmlns="" val="3379630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a:extLst>
              <a:ext uri="{FF2B5EF4-FFF2-40B4-BE49-F238E27FC236}">
                <a16:creationId xmlns:a16="http://schemas.microsoft.com/office/drawing/2014/main" xmlns="" id="{6FC8AF77-EC81-450F-9BBF-436B7BCF3724}"/>
              </a:ext>
            </a:extLst>
          </p:cNvPr>
          <p:cNvSpPr txBox="1">
            <a:spLocks/>
          </p:cNvSpPr>
          <p:nvPr/>
        </p:nvSpPr>
        <p:spPr>
          <a:xfrm>
            <a:off x="302343" y="324466"/>
            <a:ext cx="8649928" cy="613532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2800" b="1" baseline="30000" dirty="0"/>
              <a:t> </a:t>
            </a:r>
            <a:r>
              <a:rPr lang="en-NZ" sz="2800" b="1" dirty="0"/>
              <a:t>Ezekiel 8:3b</a:t>
            </a:r>
          </a:p>
          <a:p>
            <a:pPr>
              <a:lnSpc>
                <a:spcPct val="150000"/>
              </a:lnSpc>
            </a:pPr>
            <a:r>
              <a:rPr lang="en-NZ" sz="2000" b="1" baseline="30000" dirty="0"/>
              <a:t> </a:t>
            </a:r>
          </a:p>
          <a:p>
            <a:pPr>
              <a:lnSpc>
                <a:spcPct val="100000"/>
              </a:lnSpc>
            </a:pPr>
            <a:r>
              <a:rPr lang="en-NZ" sz="3500" dirty="0"/>
              <a:t>….…The Spirit ……   in visions of God .… </a:t>
            </a:r>
          </a:p>
          <a:p>
            <a:pPr>
              <a:lnSpc>
                <a:spcPct val="100000"/>
              </a:lnSpc>
            </a:pPr>
            <a:r>
              <a:rPr lang="en-NZ" sz="3500" dirty="0"/>
              <a:t>took me to Jerusalem </a:t>
            </a:r>
          </a:p>
          <a:p>
            <a:pPr>
              <a:lnSpc>
                <a:spcPct val="100000"/>
              </a:lnSpc>
            </a:pPr>
            <a:r>
              <a:rPr lang="en-NZ" sz="3500" dirty="0"/>
              <a:t>to the entrance of the north gate </a:t>
            </a:r>
          </a:p>
          <a:p>
            <a:pPr>
              <a:lnSpc>
                <a:spcPct val="100000"/>
              </a:lnSpc>
            </a:pPr>
            <a:r>
              <a:rPr lang="en-NZ" sz="3500" dirty="0"/>
              <a:t>of the inner court, </a:t>
            </a:r>
          </a:p>
          <a:p>
            <a:pPr>
              <a:lnSpc>
                <a:spcPct val="150000"/>
              </a:lnSpc>
            </a:pPr>
            <a:r>
              <a:rPr lang="en-NZ" sz="4000" b="1" dirty="0"/>
              <a:t>where the idol that provokes to jealousy stood.</a:t>
            </a:r>
          </a:p>
        </p:txBody>
      </p:sp>
    </p:spTree>
    <p:extLst>
      <p:ext uri="{BB962C8B-B14F-4D97-AF65-F5344CB8AC3E}">
        <p14:creationId xmlns:p14="http://schemas.microsoft.com/office/powerpoint/2010/main" xmlns="" val="2688383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C68DEA5A-CFBC-4060-8901-FF0E0B8D425B}"/>
              </a:ext>
            </a:extLst>
          </p:cNvPr>
          <p:cNvSpPr txBox="1"/>
          <p:nvPr/>
        </p:nvSpPr>
        <p:spPr>
          <a:xfrm>
            <a:off x="1998406" y="1699480"/>
            <a:ext cx="5353665" cy="1015663"/>
          </a:xfrm>
          <a:prstGeom prst="rect">
            <a:avLst/>
          </a:prstGeom>
          <a:noFill/>
        </p:spPr>
        <p:txBody>
          <a:bodyPr wrap="square" rtlCol="0">
            <a:spAutoFit/>
          </a:bodyPr>
          <a:lstStyle/>
          <a:p>
            <a:pPr algn="ctr"/>
            <a:r>
              <a:rPr lang="en-NZ" sz="6000" b="1" dirty="0"/>
              <a:t>Idol of Jealousy</a:t>
            </a:r>
            <a:endParaRPr lang="en-NZ" sz="6000" dirty="0"/>
          </a:p>
        </p:txBody>
      </p:sp>
      <p:sp>
        <p:nvSpPr>
          <p:cNvPr id="5" name="TextBox 4">
            <a:extLst>
              <a:ext uri="{FF2B5EF4-FFF2-40B4-BE49-F238E27FC236}">
                <a16:creationId xmlns:a16="http://schemas.microsoft.com/office/drawing/2014/main" xmlns="" id="{9F44DF47-2375-470C-946D-FDC599580A5E}"/>
              </a:ext>
            </a:extLst>
          </p:cNvPr>
          <p:cNvSpPr txBox="1"/>
          <p:nvPr/>
        </p:nvSpPr>
        <p:spPr>
          <a:xfrm>
            <a:off x="513120" y="659014"/>
            <a:ext cx="8324236" cy="707886"/>
          </a:xfrm>
          <a:prstGeom prst="rect">
            <a:avLst/>
          </a:prstGeom>
          <a:noFill/>
        </p:spPr>
        <p:txBody>
          <a:bodyPr wrap="square" rtlCol="0">
            <a:spAutoFit/>
          </a:bodyPr>
          <a:lstStyle/>
          <a:p>
            <a:r>
              <a:rPr lang="en-NZ" sz="4000" b="1" dirty="0"/>
              <a:t>1</a:t>
            </a:r>
            <a:r>
              <a:rPr lang="en-NZ" sz="4000" b="1" baseline="30000" dirty="0"/>
              <a:t>st</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73080" y="76469"/>
            <a:ext cx="1861070" cy="461665"/>
          </a:xfrm>
          <a:prstGeom prst="rect">
            <a:avLst/>
          </a:prstGeom>
          <a:noFill/>
        </p:spPr>
        <p:txBody>
          <a:bodyPr wrap="square" rtlCol="0">
            <a:spAutoFit/>
          </a:bodyPr>
          <a:lstStyle/>
          <a:p>
            <a:r>
              <a:rPr lang="en-NZ" sz="2400" b="1" dirty="0"/>
              <a:t>Ezekiel 8v3-6</a:t>
            </a:r>
            <a:endParaRPr lang="en-NZ" sz="3000" b="1" dirty="0"/>
          </a:p>
        </p:txBody>
      </p:sp>
    </p:spTree>
    <p:extLst>
      <p:ext uri="{BB962C8B-B14F-4D97-AF65-F5344CB8AC3E}">
        <p14:creationId xmlns:p14="http://schemas.microsoft.com/office/powerpoint/2010/main" xmlns="" val="2320108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C68DEA5A-CFBC-4060-8901-FF0E0B8D425B}"/>
              </a:ext>
            </a:extLst>
          </p:cNvPr>
          <p:cNvSpPr txBox="1"/>
          <p:nvPr/>
        </p:nvSpPr>
        <p:spPr>
          <a:xfrm>
            <a:off x="1998406" y="1699480"/>
            <a:ext cx="5353665" cy="1015663"/>
          </a:xfrm>
          <a:prstGeom prst="rect">
            <a:avLst/>
          </a:prstGeom>
          <a:noFill/>
        </p:spPr>
        <p:txBody>
          <a:bodyPr wrap="square" rtlCol="0">
            <a:spAutoFit/>
          </a:bodyPr>
          <a:lstStyle/>
          <a:p>
            <a:pPr algn="ctr"/>
            <a:r>
              <a:rPr lang="en-NZ" sz="6000" b="1" dirty="0"/>
              <a:t>Idol of Jealousy</a:t>
            </a:r>
            <a:endParaRPr lang="en-NZ" sz="6000" dirty="0"/>
          </a:p>
        </p:txBody>
      </p:sp>
      <p:sp>
        <p:nvSpPr>
          <p:cNvPr id="5" name="TextBox 4">
            <a:extLst>
              <a:ext uri="{FF2B5EF4-FFF2-40B4-BE49-F238E27FC236}">
                <a16:creationId xmlns:a16="http://schemas.microsoft.com/office/drawing/2014/main" xmlns="" id="{9F44DF47-2375-470C-946D-FDC599580A5E}"/>
              </a:ext>
            </a:extLst>
          </p:cNvPr>
          <p:cNvSpPr txBox="1"/>
          <p:nvPr/>
        </p:nvSpPr>
        <p:spPr>
          <a:xfrm>
            <a:off x="513120" y="659014"/>
            <a:ext cx="8324236" cy="707886"/>
          </a:xfrm>
          <a:prstGeom prst="rect">
            <a:avLst/>
          </a:prstGeom>
          <a:noFill/>
        </p:spPr>
        <p:txBody>
          <a:bodyPr wrap="square" rtlCol="0">
            <a:spAutoFit/>
          </a:bodyPr>
          <a:lstStyle/>
          <a:p>
            <a:r>
              <a:rPr lang="en-NZ" sz="4000" b="1" dirty="0"/>
              <a:t>1</a:t>
            </a:r>
            <a:r>
              <a:rPr lang="en-NZ" sz="4000" b="1" baseline="30000" dirty="0"/>
              <a:t>st</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73080" y="76469"/>
            <a:ext cx="1861070" cy="461665"/>
          </a:xfrm>
          <a:prstGeom prst="rect">
            <a:avLst/>
          </a:prstGeom>
          <a:noFill/>
        </p:spPr>
        <p:txBody>
          <a:bodyPr wrap="square" rtlCol="0">
            <a:spAutoFit/>
          </a:bodyPr>
          <a:lstStyle/>
          <a:p>
            <a:r>
              <a:rPr lang="en-NZ" sz="2400" b="1" dirty="0"/>
              <a:t>Ezekiel 8v3-6</a:t>
            </a:r>
            <a:endParaRPr lang="en-NZ" sz="3000" b="1" dirty="0"/>
          </a:p>
        </p:txBody>
      </p:sp>
      <p:sp>
        <p:nvSpPr>
          <p:cNvPr id="7" name="TextBox 6">
            <a:extLst>
              <a:ext uri="{FF2B5EF4-FFF2-40B4-BE49-F238E27FC236}">
                <a16:creationId xmlns:a16="http://schemas.microsoft.com/office/drawing/2014/main" xmlns="" id="{B367754A-1FE1-4956-AC31-8F0353C8B712}"/>
              </a:ext>
            </a:extLst>
          </p:cNvPr>
          <p:cNvSpPr txBox="1"/>
          <p:nvPr/>
        </p:nvSpPr>
        <p:spPr>
          <a:xfrm>
            <a:off x="455247" y="3201586"/>
            <a:ext cx="8324236" cy="3170099"/>
          </a:xfrm>
          <a:prstGeom prst="rect">
            <a:avLst/>
          </a:prstGeom>
          <a:noFill/>
        </p:spPr>
        <p:txBody>
          <a:bodyPr wrap="square" rtlCol="0">
            <a:spAutoFit/>
          </a:bodyPr>
          <a:lstStyle/>
          <a:p>
            <a:pPr algn="ctr"/>
            <a:r>
              <a:rPr lang="en-NZ" sz="4000" b="1" dirty="0">
                <a:solidFill>
                  <a:srgbClr val="FF0000"/>
                </a:solidFill>
              </a:rPr>
              <a:t>God thinks it is </a:t>
            </a:r>
          </a:p>
          <a:p>
            <a:pPr algn="ctr"/>
            <a:r>
              <a:rPr lang="en-NZ" sz="4000" b="1" dirty="0">
                <a:solidFill>
                  <a:srgbClr val="FF0000"/>
                </a:solidFill>
              </a:rPr>
              <a:t>“utterly detestable”</a:t>
            </a:r>
          </a:p>
          <a:p>
            <a:pPr algn="ctr"/>
            <a:r>
              <a:rPr lang="en-NZ" sz="4000" b="1" dirty="0">
                <a:solidFill>
                  <a:srgbClr val="FF0000"/>
                </a:solidFill>
              </a:rPr>
              <a:t>Ezekiel 8:6</a:t>
            </a:r>
          </a:p>
          <a:p>
            <a:pPr algn="ctr"/>
            <a:endParaRPr lang="en-NZ" sz="4000" b="1" dirty="0"/>
          </a:p>
          <a:p>
            <a:pPr algn="ctr"/>
            <a:r>
              <a:rPr lang="en-NZ" sz="4000" b="1" dirty="0"/>
              <a:t>He really, really hates it </a:t>
            </a:r>
            <a:endParaRPr lang="en-NZ" sz="4000" dirty="0"/>
          </a:p>
        </p:txBody>
      </p:sp>
    </p:spTree>
    <p:extLst>
      <p:ext uri="{BB962C8B-B14F-4D97-AF65-F5344CB8AC3E}">
        <p14:creationId xmlns:p14="http://schemas.microsoft.com/office/powerpoint/2010/main" xmlns="" val="20374071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C68DEA5A-CFBC-4060-8901-FF0E0B8D425B}"/>
              </a:ext>
            </a:extLst>
          </p:cNvPr>
          <p:cNvSpPr txBox="1"/>
          <p:nvPr/>
        </p:nvSpPr>
        <p:spPr>
          <a:xfrm>
            <a:off x="1998406" y="1699480"/>
            <a:ext cx="5353665" cy="1015663"/>
          </a:xfrm>
          <a:prstGeom prst="rect">
            <a:avLst/>
          </a:prstGeom>
          <a:noFill/>
        </p:spPr>
        <p:txBody>
          <a:bodyPr wrap="square" rtlCol="0">
            <a:spAutoFit/>
          </a:bodyPr>
          <a:lstStyle/>
          <a:p>
            <a:pPr algn="ctr"/>
            <a:r>
              <a:rPr lang="en-NZ" sz="6000" b="1" dirty="0"/>
              <a:t>Idol of Jealousy</a:t>
            </a:r>
            <a:endParaRPr lang="en-NZ" sz="6000" dirty="0"/>
          </a:p>
        </p:txBody>
      </p:sp>
      <p:sp>
        <p:nvSpPr>
          <p:cNvPr id="5" name="TextBox 4">
            <a:extLst>
              <a:ext uri="{FF2B5EF4-FFF2-40B4-BE49-F238E27FC236}">
                <a16:creationId xmlns:a16="http://schemas.microsoft.com/office/drawing/2014/main" xmlns="" id="{9F44DF47-2375-470C-946D-FDC599580A5E}"/>
              </a:ext>
            </a:extLst>
          </p:cNvPr>
          <p:cNvSpPr txBox="1"/>
          <p:nvPr/>
        </p:nvSpPr>
        <p:spPr>
          <a:xfrm>
            <a:off x="513120" y="659014"/>
            <a:ext cx="8324236" cy="707886"/>
          </a:xfrm>
          <a:prstGeom prst="rect">
            <a:avLst/>
          </a:prstGeom>
          <a:noFill/>
        </p:spPr>
        <p:txBody>
          <a:bodyPr wrap="square" rtlCol="0">
            <a:spAutoFit/>
          </a:bodyPr>
          <a:lstStyle/>
          <a:p>
            <a:r>
              <a:rPr lang="en-NZ" sz="4000" b="1" dirty="0"/>
              <a:t>1</a:t>
            </a:r>
            <a:r>
              <a:rPr lang="en-NZ" sz="4000" b="1" baseline="30000" dirty="0"/>
              <a:t>st</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73080" y="76469"/>
            <a:ext cx="1861070" cy="461665"/>
          </a:xfrm>
          <a:prstGeom prst="rect">
            <a:avLst/>
          </a:prstGeom>
          <a:noFill/>
        </p:spPr>
        <p:txBody>
          <a:bodyPr wrap="square" rtlCol="0">
            <a:spAutoFit/>
          </a:bodyPr>
          <a:lstStyle/>
          <a:p>
            <a:r>
              <a:rPr lang="en-NZ" sz="2400" b="1" dirty="0"/>
              <a:t>Ezekiel 8v3-6</a:t>
            </a:r>
            <a:endParaRPr lang="en-NZ" sz="3000" b="1" dirty="0"/>
          </a:p>
        </p:txBody>
      </p:sp>
      <p:sp>
        <p:nvSpPr>
          <p:cNvPr id="7" name="TextBox 6">
            <a:extLst>
              <a:ext uri="{FF2B5EF4-FFF2-40B4-BE49-F238E27FC236}">
                <a16:creationId xmlns:a16="http://schemas.microsoft.com/office/drawing/2014/main" xmlns="" id="{0ABA9FDD-601C-44E8-A65A-29C8AFA99B72}"/>
              </a:ext>
            </a:extLst>
          </p:cNvPr>
          <p:cNvSpPr txBox="1"/>
          <p:nvPr/>
        </p:nvSpPr>
        <p:spPr>
          <a:xfrm>
            <a:off x="513120" y="3433079"/>
            <a:ext cx="8324236" cy="1323439"/>
          </a:xfrm>
          <a:prstGeom prst="rect">
            <a:avLst/>
          </a:prstGeom>
          <a:noFill/>
        </p:spPr>
        <p:txBody>
          <a:bodyPr wrap="square" rtlCol="0">
            <a:spAutoFit/>
          </a:bodyPr>
          <a:lstStyle/>
          <a:p>
            <a:pPr algn="ctr"/>
            <a:r>
              <a:rPr lang="en-NZ" sz="4000" b="1" dirty="0">
                <a:solidFill>
                  <a:srgbClr val="FF0000"/>
                </a:solidFill>
              </a:rPr>
              <a:t>What is taking our love and worship from God?</a:t>
            </a:r>
            <a:endParaRPr lang="en-NZ" sz="4000" dirty="0">
              <a:solidFill>
                <a:srgbClr val="FF0000"/>
              </a:solidFill>
            </a:endParaRPr>
          </a:p>
        </p:txBody>
      </p:sp>
    </p:spTree>
    <p:extLst>
      <p:ext uri="{BB962C8B-B14F-4D97-AF65-F5344CB8AC3E}">
        <p14:creationId xmlns:p14="http://schemas.microsoft.com/office/powerpoint/2010/main" xmlns="" val="25146344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513120" y="659014"/>
            <a:ext cx="8324236" cy="707886"/>
          </a:xfrm>
          <a:prstGeom prst="rect">
            <a:avLst/>
          </a:prstGeom>
          <a:noFill/>
        </p:spPr>
        <p:txBody>
          <a:bodyPr wrap="square" rtlCol="0">
            <a:spAutoFit/>
          </a:bodyPr>
          <a:lstStyle/>
          <a:p>
            <a:r>
              <a:rPr lang="en-NZ" sz="4000" b="1" dirty="0"/>
              <a:t>1</a:t>
            </a:r>
            <a:r>
              <a:rPr lang="en-NZ" sz="4000" b="1" baseline="30000" dirty="0"/>
              <a:t>st</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73080" y="76469"/>
            <a:ext cx="1861070" cy="461665"/>
          </a:xfrm>
          <a:prstGeom prst="rect">
            <a:avLst/>
          </a:prstGeom>
          <a:noFill/>
        </p:spPr>
        <p:txBody>
          <a:bodyPr wrap="square" rtlCol="0">
            <a:spAutoFit/>
          </a:bodyPr>
          <a:lstStyle/>
          <a:p>
            <a:r>
              <a:rPr lang="en-NZ" sz="2400" b="1" dirty="0"/>
              <a:t>Ezekiel 8v3-6</a:t>
            </a:r>
            <a:endParaRPr lang="en-NZ" sz="3000" b="1" dirty="0"/>
          </a:p>
        </p:txBody>
      </p:sp>
      <p:sp>
        <p:nvSpPr>
          <p:cNvPr id="7" name="TextBox 6">
            <a:extLst>
              <a:ext uri="{FF2B5EF4-FFF2-40B4-BE49-F238E27FC236}">
                <a16:creationId xmlns:a16="http://schemas.microsoft.com/office/drawing/2014/main" xmlns="" id="{CC9FAD5B-4967-461C-A4B0-2ABE9FEA084D}"/>
              </a:ext>
            </a:extLst>
          </p:cNvPr>
          <p:cNvSpPr txBox="1"/>
          <p:nvPr/>
        </p:nvSpPr>
        <p:spPr>
          <a:xfrm>
            <a:off x="1206294" y="1865923"/>
            <a:ext cx="7104421" cy="2677656"/>
          </a:xfrm>
          <a:prstGeom prst="rect">
            <a:avLst/>
          </a:prstGeom>
          <a:noFill/>
        </p:spPr>
        <p:txBody>
          <a:bodyPr wrap="square" rtlCol="0">
            <a:spAutoFit/>
          </a:bodyPr>
          <a:lstStyle/>
          <a:p>
            <a:r>
              <a:rPr lang="en-NZ" sz="4000" b="1" dirty="0">
                <a:solidFill>
                  <a:srgbClr val="FF0000"/>
                </a:solidFill>
              </a:rPr>
              <a:t>Test 1:</a:t>
            </a:r>
          </a:p>
          <a:p>
            <a:r>
              <a:rPr lang="en-NZ" sz="800" b="1" dirty="0">
                <a:solidFill>
                  <a:srgbClr val="FF0000"/>
                </a:solidFill>
              </a:rPr>
              <a:t> </a:t>
            </a:r>
          </a:p>
          <a:p>
            <a:r>
              <a:rPr lang="en-NZ" sz="4000" b="1" dirty="0">
                <a:solidFill>
                  <a:srgbClr val="FF0000"/>
                </a:solidFill>
              </a:rPr>
              <a:t>What are the things I am spending the most time doing or thinking about?</a:t>
            </a:r>
            <a:endParaRPr lang="en-NZ" sz="4000" dirty="0">
              <a:solidFill>
                <a:srgbClr val="FF0000"/>
              </a:solidFill>
            </a:endParaRPr>
          </a:p>
        </p:txBody>
      </p:sp>
    </p:spTree>
    <p:extLst>
      <p:ext uri="{BB962C8B-B14F-4D97-AF65-F5344CB8AC3E}">
        <p14:creationId xmlns:p14="http://schemas.microsoft.com/office/powerpoint/2010/main" xmlns="" val="7522636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513120" y="659014"/>
            <a:ext cx="8324236" cy="707886"/>
          </a:xfrm>
          <a:prstGeom prst="rect">
            <a:avLst/>
          </a:prstGeom>
          <a:noFill/>
        </p:spPr>
        <p:txBody>
          <a:bodyPr wrap="square" rtlCol="0">
            <a:spAutoFit/>
          </a:bodyPr>
          <a:lstStyle/>
          <a:p>
            <a:r>
              <a:rPr lang="en-NZ" sz="4000" b="1" dirty="0"/>
              <a:t>1</a:t>
            </a:r>
            <a:r>
              <a:rPr lang="en-NZ" sz="4000" b="1" baseline="30000" dirty="0"/>
              <a:t>st</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73080" y="76469"/>
            <a:ext cx="1861070" cy="461665"/>
          </a:xfrm>
          <a:prstGeom prst="rect">
            <a:avLst/>
          </a:prstGeom>
          <a:noFill/>
        </p:spPr>
        <p:txBody>
          <a:bodyPr wrap="square" rtlCol="0">
            <a:spAutoFit/>
          </a:bodyPr>
          <a:lstStyle/>
          <a:p>
            <a:r>
              <a:rPr lang="en-NZ" sz="2400" b="1" dirty="0"/>
              <a:t>Ezekiel 8v3-6</a:t>
            </a:r>
            <a:endParaRPr lang="en-NZ" sz="3000" b="1" dirty="0"/>
          </a:p>
        </p:txBody>
      </p:sp>
      <p:sp>
        <p:nvSpPr>
          <p:cNvPr id="7" name="TextBox 6">
            <a:extLst>
              <a:ext uri="{FF2B5EF4-FFF2-40B4-BE49-F238E27FC236}">
                <a16:creationId xmlns:a16="http://schemas.microsoft.com/office/drawing/2014/main" xmlns="" id="{CC9FAD5B-4967-461C-A4B0-2ABE9FEA084D}"/>
              </a:ext>
            </a:extLst>
          </p:cNvPr>
          <p:cNvSpPr txBox="1"/>
          <p:nvPr/>
        </p:nvSpPr>
        <p:spPr>
          <a:xfrm>
            <a:off x="1206294" y="1865923"/>
            <a:ext cx="7104421" cy="4524315"/>
          </a:xfrm>
          <a:prstGeom prst="rect">
            <a:avLst/>
          </a:prstGeom>
          <a:noFill/>
        </p:spPr>
        <p:txBody>
          <a:bodyPr wrap="square" rtlCol="0">
            <a:spAutoFit/>
          </a:bodyPr>
          <a:lstStyle/>
          <a:p>
            <a:r>
              <a:rPr lang="en-NZ" sz="4000" b="1" dirty="0">
                <a:solidFill>
                  <a:srgbClr val="FF0000"/>
                </a:solidFill>
              </a:rPr>
              <a:t>Test 1:</a:t>
            </a:r>
          </a:p>
          <a:p>
            <a:r>
              <a:rPr lang="en-NZ" sz="800" b="1" dirty="0">
                <a:solidFill>
                  <a:srgbClr val="FF0000"/>
                </a:solidFill>
              </a:rPr>
              <a:t> </a:t>
            </a:r>
          </a:p>
          <a:p>
            <a:r>
              <a:rPr lang="en-NZ" sz="4000" b="1" dirty="0">
                <a:solidFill>
                  <a:srgbClr val="FF0000"/>
                </a:solidFill>
              </a:rPr>
              <a:t>What are the things I am spending the most time doing or thinking about?</a:t>
            </a:r>
          </a:p>
          <a:p>
            <a:endParaRPr lang="en-NZ" sz="4000" b="1" dirty="0">
              <a:solidFill>
                <a:srgbClr val="FF0000"/>
              </a:solidFill>
            </a:endParaRPr>
          </a:p>
          <a:p>
            <a:r>
              <a:rPr lang="en-NZ" sz="4000" b="1" dirty="0"/>
              <a:t>Would I be prepared to live without it?</a:t>
            </a:r>
            <a:endParaRPr lang="en-NZ" sz="4000" dirty="0"/>
          </a:p>
        </p:txBody>
      </p:sp>
    </p:spTree>
    <p:extLst>
      <p:ext uri="{BB962C8B-B14F-4D97-AF65-F5344CB8AC3E}">
        <p14:creationId xmlns:p14="http://schemas.microsoft.com/office/powerpoint/2010/main" xmlns="" val="5028555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513120" y="659014"/>
            <a:ext cx="8324236" cy="707886"/>
          </a:xfrm>
          <a:prstGeom prst="rect">
            <a:avLst/>
          </a:prstGeom>
          <a:noFill/>
        </p:spPr>
        <p:txBody>
          <a:bodyPr wrap="square" rtlCol="0">
            <a:spAutoFit/>
          </a:bodyPr>
          <a:lstStyle/>
          <a:p>
            <a:r>
              <a:rPr lang="en-NZ" sz="4000" b="1" dirty="0"/>
              <a:t>1</a:t>
            </a:r>
            <a:r>
              <a:rPr lang="en-NZ" sz="4000" b="1" baseline="30000" dirty="0"/>
              <a:t>st</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73080" y="76469"/>
            <a:ext cx="1861070" cy="461665"/>
          </a:xfrm>
          <a:prstGeom prst="rect">
            <a:avLst/>
          </a:prstGeom>
          <a:noFill/>
        </p:spPr>
        <p:txBody>
          <a:bodyPr wrap="square" rtlCol="0">
            <a:spAutoFit/>
          </a:bodyPr>
          <a:lstStyle/>
          <a:p>
            <a:r>
              <a:rPr lang="en-NZ" sz="2400" b="1" dirty="0"/>
              <a:t>Ezekiel 8v3-6</a:t>
            </a:r>
            <a:endParaRPr lang="en-NZ" sz="3000" b="1" dirty="0"/>
          </a:p>
        </p:txBody>
      </p:sp>
      <p:sp>
        <p:nvSpPr>
          <p:cNvPr id="7" name="TextBox 6">
            <a:extLst>
              <a:ext uri="{FF2B5EF4-FFF2-40B4-BE49-F238E27FC236}">
                <a16:creationId xmlns:a16="http://schemas.microsoft.com/office/drawing/2014/main" xmlns="" id="{CC9FAD5B-4967-461C-A4B0-2ABE9FEA084D}"/>
              </a:ext>
            </a:extLst>
          </p:cNvPr>
          <p:cNvSpPr txBox="1"/>
          <p:nvPr/>
        </p:nvSpPr>
        <p:spPr>
          <a:xfrm>
            <a:off x="1206294" y="1865923"/>
            <a:ext cx="7104421" cy="1446550"/>
          </a:xfrm>
          <a:prstGeom prst="rect">
            <a:avLst/>
          </a:prstGeom>
          <a:noFill/>
        </p:spPr>
        <p:txBody>
          <a:bodyPr wrap="square" rtlCol="0">
            <a:spAutoFit/>
          </a:bodyPr>
          <a:lstStyle/>
          <a:p>
            <a:r>
              <a:rPr lang="en-NZ" sz="4000" b="1" dirty="0">
                <a:solidFill>
                  <a:schemeClr val="accent1">
                    <a:lumMod val="75000"/>
                  </a:schemeClr>
                </a:solidFill>
              </a:rPr>
              <a:t>Test 2:</a:t>
            </a:r>
          </a:p>
          <a:p>
            <a:r>
              <a:rPr lang="en-NZ" sz="800" b="1" dirty="0">
                <a:solidFill>
                  <a:schemeClr val="accent1">
                    <a:lumMod val="75000"/>
                  </a:schemeClr>
                </a:solidFill>
              </a:rPr>
              <a:t> </a:t>
            </a:r>
          </a:p>
          <a:p>
            <a:r>
              <a:rPr lang="en-NZ" sz="4000" b="1" dirty="0">
                <a:solidFill>
                  <a:schemeClr val="accent1">
                    <a:lumMod val="75000"/>
                  </a:schemeClr>
                </a:solidFill>
              </a:rPr>
              <a:t>What do I really want?</a:t>
            </a:r>
            <a:endParaRPr lang="en-NZ" sz="4000" dirty="0">
              <a:solidFill>
                <a:schemeClr val="accent1">
                  <a:lumMod val="75000"/>
                </a:schemeClr>
              </a:solidFill>
            </a:endParaRPr>
          </a:p>
        </p:txBody>
      </p:sp>
    </p:spTree>
    <p:extLst>
      <p:ext uri="{BB962C8B-B14F-4D97-AF65-F5344CB8AC3E}">
        <p14:creationId xmlns:p14="http://schemas.microsoft.com/office/powerpoint/2010/main" xmlns="" val="42307501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 up of an animal&#10;&#10;Description generated with high confidence">
            <a:extLst>
              <a:ext uri="{FF2B5EF4-FFF2-40B4-BE49-F238E27FC236}">
                <a16:creationId xmlns:a16="http://schemas.microsoft.com/office/drawing/2014/main" xmlns="" id="{5C2E2A4E-984F-4437-8A4B-0FBAA4188224}"/>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1757919"/>
            <a:ext cx="9144000" cy="3782096"/>
          </a:xfrm>
          <a:prstGeom prst="rect">
            <a:avLst/>
          </a:prstGeom>
        </p:spPr>
      </p:pic>
      <p:sp>
        <p:nvSpPr>
          <p:cNvPr id="4" name="TextBox 3">
            <a:extLst>
              <a:ext uri="{FF2B5EF4-FFF2-40B4-BE49-F238E27FC236}">
                <a16:creationId xmlns:a16="http://schemas.microsoft.com/office/drawing/2014/main" xmlns="" id="{C68DEA5A-CFBC-4060-8901-FF0E0B8D425B}"/>
              </a:ext>
            </a:extLst>
          </p:cNvPr>
          <p:cNvSpPr txBox="1"/>
          <p:nvPr/>
        </p:nvSpPr>
        <p:spPr>
          <a:xfrm>
            <a:off x="2739512" y="5711041"/>
            <a:ext cx="4387645" cy="861774"/>
          </a:xfrm>
          <a:prstGeom prst="rect">
            <a:avLst/>
          </a:prstGeom>
          <a:noFill/>
        </p:spPr>
        <p:txBody>
          <a:bodyPr wrap="square" rtlCol="0">
            <a:spAutoFit/>
          </a:bodyPr>
          <a:lstStyle/>
          <a:p>
            <a:r>
              <a:rPr lang="en-NZ" sz="5000" b="1" dirty="0"/>
              <a:t>Idol of Jealousy</a:t>
            </a:r>
            <a:endParaRPr lang="en-NZ" sz="5000" dirty="0"/>
          </a:p>
        </p:txBody>
      </p:sp>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1</a:t>
            </a:r>
            <a:r>
              <a:rPr lang="en-NZ" sz="4000" b="1" baseline="30000" dirty="0"/>
              <a:t>st</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487925" y="1033136"/>
            <a:ext cx="1861070" cy="461665"/>
          </a:xfrm>
          <a:prstGeom prst="rect">
            <a:avLst/>
          </a:prstGeom>
          <a:noFill/>
        </p:spPr>
        <p:txBody>
          <a:bodyPr wrap="square" rtlCol="0">
            <a:spAutoFit/>
          </a:bodyPr>
          <a:lstStyle/>
          <a:p>
            <a:r>
              <a:rPr lang="en-NZ" sz="2400" b="1" dirty="0"/>
              <a:t>Ezekiel 8v3-6</a:t>
            </a:r>
            <a:endParaRPr lang="en-NZ" sz="3000" b="1" dirty="0"/>
          </a:p>
        </p:txBody>
      </p:sp>
      <p:sp>
        <p:nvSpPr>
          <p:cNvPr id="8" name="TextBox 7">
            <a:extLst>
              <a:ext uri="{FF2B5EF4-FFF2-40B4-BE49-F238E27FC236}">
                <a16:creationId xmlns:a16="http://schemas.microsoft.com/office/drawing/2014/main" xmlns="" id="{19AC0099-2993-455D-9478-985C3EDF0168}"/>
              </a:ext>
            </a:extLst>
          </p:cNvPr>
          <p:cNvSpPr txBox="1"/>
          <p:nvPr/>
        </p:nvSpPr>
        <p:spPr>
          <a:xfrm>
            <a:off x="4881716" y="2465864"/>
            <a:ext cx="1002890" cy="405683"/>
          </a:xfrm>
          <a:prstGeom prst="rect">
            <a:avLst/>
          </a:prstGeom>
          <a:solidFill>
            <a:schemeClr val="bg1"/>
          </a:solidFill>
        </p:spPr>
        <p:txBody>
          <a:bodyPr wrap="square" lIns="18000" tIns="18000" rIns="18000" bIns="18000" rtlCol="0">
            <a:spAutoFit/>
          </a:bodyPr>
          <a:lstStyle/>
          <a:p>
            <a:r>
              <a:rPr lang="en-NZ" sz="2400" b="1" dirty="0"/>
              <a:t>Temple</a:t>
            </a:r>
          </a:p>
        </p:txBody>
      </p:sp>
      <p:sp>
        <p:nvSpPr>
          <p:cNvPr id="7" name="TextBox 6">
            <a:extLst>
              <a:ext uri="{FF2B5EF4-FFF2-40B4-BE49-F238E27FC236}">
                <a16:creationId xmlns:a16="http://schemas.microsoft.com/office/drawing/2014/main" xmlns="" id="{9F8A5BC8-3ACF-41B7-B221-A179F9D06584}"/>
              </a:ext>
            </a:extLst>
          </p:cNvPr>
          <p:cNvSpPr txBox="1"/>
          <p:nvPr/>
        </p:nvSpPr>
        <p:spPr>
          <a:xfrm>
            <a:off x="3284581" y="3877606"/>
            <a:ext cx="704858" cy="405683"/>
          </a:xfrm>
          <a:prstGeom prst="rect">
            <a:avLst/>
          </a:prstGeom>
          <a:solidFill>
            <a:schemeClr val="bg1"/>
          </a:solidFill>
        </p:spPr>
        <p:txBody>
          <a:bodyPr wrap="square" lIns="18000" tIns="18000" rIns="18000" bIns="18000" rtlCol="0">
            <a:spAutoFit/>
          </a:bodyPr>
          <a:lstStyle/>
          <a:p>
            <a:r>
              <a:rPr lang="en-NZ" sz="2400" b="1" dirty="0"/>
              <a:t>Altar</a:t>
            </a:r>
          </a:p>
        </p:txBody>
      </p:sp>
      <p:sp>
        <p:nvSpPr>
          <p:cNvPr id="9" name="Arrow: Left 8">
            <a:extLst>
              <a:ext uri="{FF2B5EF4-FFF2-40B4-BE49-F238E27FC236}">
                <a16:creationId xmlns:a16="http://schemas.microsoft.com/office/drawing/2014/main" xmlns="" id="{86F82AD9-E38E-4B01-83DD-47F7371EB951}"/>
              </a:ext>
            </a:extLst>
          </p:cNvPr>
          <p:cNvSpPr/>
          <p:nvPr/>
        </p:nvSpPr>
        <p:spPr>
          <a:xfrm rot="1654187">
            <a:off x="4740965" y="4671101"/>
            <a:ext cx="931871" cy="49407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xmlns="" val="6200848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xmlns="" id="{6AC161CA-3F74-433B-9B53-8D27B161D809}"/>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3020" y="1686158"/>
            <a:ext cx="9207019" cy="3940347"/>
          </a:xfrm>
          <a:prstGeom prst="rect">
            <a:avLst/>
          </a:prstGeom>
        </p:spPr>
      </p:pic>
      <p:sp>
        <p:nvSpPr>
          <p:cNvPr id="4" name="TextBox 3">
            <a:extLst>
              <a:ext uri="{FF2B5EF4-FFF2-40B4-BE49-F238E27FC236}">
                <a16:creationId xmlns:a16="http://schemas.microsoft.com/office/drawing/2014/main" xmlns="" id="{C68DEA5A-CFBC-4060-8901-FF0E0B8D425B}"/>
              </a:ext>
            </a:extLst>
          </p:cNvPr>
          <p:cNvSpPr txBox="1"/>
          <p:nvPr/>
        </p:nvSpPr>
        <p:spPr>
          <a:xfrm>
            <a:off x="2739512" y="5711041"/>
            <a:ext cx="4387645" cy="861774"/>
          </a:xfrm>
          <a:prstGeom prst="rect">
            <a:avLst/>
          </a:prstGeom>
          <a:noFill/>
        </p:spPr>
        <p:txBody>
          <a:bodyPr wrap="square" rtlCol="0">
            <a:spAutoFit/>
          </a:bodyPr>
          <a:lstStyle/>
          <a:p>
            <a:r>
              <a:rPr lang="en-NZ" sz="5000" b="1" dirty="0"/>
              <a:t>Idol of Jealousy</a:t>
            </a:r>
            <a:endParaRPr lang="en-NZ" sz="5000" dirty="0"/>
          </a:p>
        </p:txBody>
      </p:sp>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1</a:t>
            </a:r>
            <a:r>
              <a:rPr lang="en-NZ" sz="4000" b="1" baseline="30000" dirty="0"/>
              <a:t>st</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487925" y="1033136"/>
            <a:ext cx="1861070" cy="461665"/>
          </a:xfrm>
          <a:prstGeom prst="rect">
            <a:avLst/>
          </a:prstGeom>
          <a:noFill/>
        </p:spPr>
        <p:txBody>
          <a:bodyPr wrap="square" rtlCol="0">
            <a:spAutoFit/>
          </a:bodyPr>
          <a:lstStyle/>
          <a:p>
            <a:r>
              <a:rPr lang="en-NZ" sz="2400" b="1" dirty="0"/>
              <a:t>Ezekiel 8v3-6</a:t>
            </a:r>
            <a:endParaRPr lang="en-NZ" sz="3000" b="1" dirty="0"/>
          </a:p>
        </p:txBody>
      </p:sp>
      <p:sp>
        <p:nvSpPr>
          <p:cNvPr id="8" name="TextBox 7">
            <a:extLst>
              <a:ext uri="{FF2B5EF4-FFF2-40B4-BE49-F238E27FC236}">
                <a16:creationId xmlns:a16="http://schemas.microsoft.com/office/drawing/2014/main" xmlns="" id="{19AC0099-2993-455D-9478-985C3EDF0168}"/>
              </a:ext>
            </a:extLst>
          </p:cNvPr>
          <p:cNvSpPr txBox="1"/>
          <p:nvPr/>
        </p:nvSpPr>
        <p:spPr>
          <a:xfrm>
            <a:off x="4881716" y="2465864"/>
            <a:ext cx="1002890" cy="405683"/>
          </a:xfrm>
          <a:prstGeom prst="rect">
            <a:avLst/>
          </a:prstGeom>
          <a:solidFill>
            <a:schemeClr val="bg1"/>
          </a:solidFill>
        </p:spPr>
        <p:txBody>
          <a:bodyPr wrap="square" lIns="18000" tIns="18000" rIns="18000" bIns="18000" rtlCol="0">
            <a:spAutoFit/>
          </a:bodyPr>
          <a:lstStyle/>
          <a:p>
            <a:r>
              <a:rPr lang="en-NZ" sz="2400" b="1" dirty="0"/>
              <a:t>Temple</a:t>
            </a:r>
          </a:p>
        </p:txBody>
      </p:sp>
      <p:sp>
        <p:nvSpPr>
          <p:cNvPr id="7" name="TextBox 6">
            <a:extLst>
              <a:ext uri="{FF2B5EF4-FFF2-40B4-BE49-F238E27FC236}">
                <a16:creationId xmlns:a16="http://schemas.microsoft.com/office/drawing/2014/main" xmlns="" id="{9F8A5BC8-3ACF-41B7-B221-A179F9D06584}"/>
              </a:ext>
            </a:extLst>
          </p:cNvPr>
          <p:cNvSpPr txBox="1"/>
          <p:nvPr/>
        </p:nvSpPr>
        <p:spPr>
          <a:xfrm>
            <a:off x="3218215" y="3892354"/>
            <a:ext cx="704858" cy="405683"/>
          </a:xfrm>
          <a:prstGeom prst="rect">
            <a:avLst/>
          </a:prstGeom>
          <a:solidFill>
            <a:schemeClr val="bg1"/>
          </a:solidFill>
        </p:spPr>
        <p:txBody>
          <a:bodyPr wrap="square" lIns="18000" tIns="18000" rIns="18000" bIns="18000" rtlCol="0">
            <a:spAutoFit/>
          </a:bodyPr>
          <a:lstStyle/>
          <a:p>
            <a:r>
              <a:rPr lang="en-NZ" sz="2400" b="1" dirty="0"/>
              <a:t>Altar</a:t>
            </a:r>
          </a:p>
        </p:txBody>
      </p:sp>
      <p:sp>
        <p:nvSpPr>
          <p:cNvPr id="10" name="TextBox 9">
            <a:extLst>
              <a:ext uri="{FF2B5EF4-FFF2-40B4-BE49-F238E27FC236}">
                <a16:creationId xmlns:a16="http://schemas.microsoft.com/office/drawing/2014/main" xmlns="" id="{828C500A-7695-45B4-8076-3F7A1D97BB92}"/>
              </a:ext>
            </a:extLst>
          </p:cNvPr>
          <p:cNvSpPr txBox="1"/>
          <p:nvPr/>
        </p:nvSpPr>
        <p:spPr>
          <a:xfrm>
            <a:off x="4650043" y="2553289"/>
            <a:ext cx="1774066" cy="636516"/>
          </a:xfrm>
          <a:prstGeom prst="rect">
            <a:avLst/>
          </a:prstGeom>
          <a:solidFill>
            <a:schemeClr val="bg1"/>
          </a:solidFill>
        </p:spPr>
        <p:txBody>
          <a:bodyPr wrap="square" lIns="18000" tIns="18000" rIns="18000" bIns="18000" rtlCol="0">
            <a:spAutoFit/>
          </a:bodyPr>
          <a:lstStyle/>
          <a:p>
            <a:r>
              <a:rPr lang="en-NZ" sz="2400" b="1" dirty="0"/>
              <a:t>Temple</a:t>
            </a:r>
          </a:p>
          <a:p>
            <a:r>
              <a:rPr lang="en-NZ" sz="1500" dirty="0"/>
              <a:t>God dwelling with us</a:t>
            </a:r>
          </a:p>
        </p:txBody>
      </p:sp>
    </p:spTree>
    <p:extLst>
      <p:ext uri="{BB962C8B-B14F-4D97-AF65-F5344CB8AC3E}">
        <p14:creationId xmlns:p14="http://schemas.microsoft.com/office/powerpoint/2010/main" xmlns="" val="1100734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EF7AE09-1932-47CE-BC72-C00100FB191A}"/>
              </a:ext>
            </a:extLst>
          </p:cNvPr>
          <p:cNvSpPr txBox="1"/>
          <p:nvPr/>
        </p:nvSpPr>
        <p:spPr>
          <a:xfrm>
            <a:off x="318304" y="464574"/>
            <a:ext cx="8617352" cy="6093976"/>
          </a:xfrm>
          <a:prstGeom prst="rect">
            <a:avLst/>
          </a:prstGeom>
          <a:noFill/>
        </p:spPr>
        <p:txBody>
          <a:bodyPr wrap="square" rtlCol="0">
            <a:spAutoFit/>
          </a:bodyPr>
          <a:lstStyle/>
          <a:p>
            <a:r>
              <a:rPr lang="en-NZ" sz="3000" b="1" baseline="30000" dirty="0"/>
              <a:t>1 </a:t>
            </a:r>
            <a:r>
              <a:rPr lang="en-NZ" sz="3000" dirty="0"/>
              <a:t>In the sixth year, in the sixth month on the fifth day, while I was sitting in my house and the elders of Judah were sitting before me, the hand of the Sovereign </a:t>
            </a:r>
            <a:r>
              <a:rPr lang="en-NZ" sz="3000" cap="small" dirty="0"/>
              <a:t>Lord</a:t>
            </a:r>
            <a:r>
              <a:rPr lang="en-NZ" sz="3000" dirty="0"/>
              <a:t> came on me there. </a:t>
            </a:r>
            <a:r>
              <a:rPr lang="en-NZ" sz="3000" b="1" baseline="30000" dirty="0"/>
              <a:t>2 </a:t>
            </a:r>
            <a:r>
              <a:rPr lang="en-NZ" sz="3000" dirty="0"/>
              <a:t>I looked, and I saw a figure like that of a man. From what appeared to be his waist down he was like fire, and from there up his appearance was as bright as glowing metal. </a:t>
            </a:r>
            <a:r>
              <a:rPr lang="en-NZ" sz="3000" b="1" baseline="30000" dirty="0"/>
              <a:t>3 </a:t>
            </a:r>
            <a:r>
              <a:rPr lang="en-NZ" sz="3000" dirty="0"/>
              <a:t>He stretched out what looked like a hand and took me by the hair of my head. The Spirit lifted me up between earth and heaven and in visions of God he took me to Jerusalem, to the entrance of the north gate of the inner court, where the idol that provokes to jealousy stood.</a:t>
            </a:r>
            <a:endParaRPr lang="en-NZ" dirty="0"/>
          </a:p>
        </p:txBody>
      </p:sp>
      <p:sp>
        <p:nvSpPr>
          <p:cNvPr id="3" name="Subtitle 2">
            <a:extLst>
              <a:ext uri="{FF2B5EF4-FFF2-40B4-BE49-F238E27FC236}">
                <a16:creationId xmlns:a16="http://schemas.microsoft.com/office/drawing/2014/main" xmlns="" id="{6F2C3364-B205-4CD2-BB27-0DE5F8E08866}"/>
              </a:ext>
            </a:extLst>
          </p:cNvPr>
          <p:cNvSpPr>
            <a:spLocks noGrp="1"/>
          </p:cNvSpPr>
          <p:nvPr>
            <p:ph type="subTitle" idx="1"/>
          </p:nvPr>
        </p:nvSpPr>
        <p:spPr>
          <a:xfrm>
            <a:off x="7377327" y="64558"/>
            <a:ext cx="1706311" cy="302469"/>
          </a:xfrm>
        </p:spPr>
        <p:txBody>
          <a:bodyPr>
            <a:noAutofit/>
          </a:bodyPr>
          <a:lstStyle/>
          <a:p>
            <a:r>
              <a:rPr lang="en-NZ" sz="2700" b="1" dirty="0"/>
              <a:t>Ezekiel 8</a:t>
            </a:r>
          </a:p>
        </p:txBody>
      </p:sp>
    </p:spTree>
    <p:extLst>
      <p:ext uri="{BB962C8B-B14F-4D97-AF65-F5344CB8AC3E}">
        <p14:creationId xmlns:p14="http://schemas.microsoft.com/office/powerpoint/2010/main" xmlns="" val="990518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2</a:t>
            </a:r>
            <a:r>
              <a:rPr lang="en-NZ" sz="4000" b="1" baseline="30000" dirty="0"/>
              <a:t>nd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487924" y="1033136"/>
            <a:ext cx="2107791" cy="461665"/>
          </a:xfrm>
          <a:prstGeom prst="rect">
            <a:avLst/>
          </a:prstGeom>
          <a:noFill/>
        </p:spPr>
        <p:txBody>
          <a:bodyPr wrap="square" rtlCol="0">
            <a:spAutoFit/>
          </a:bodyPr>
          <a:lstStyle/>
          <a:p>
            <a:r>
              <a:rPr lang="en-NZ" sz="2400" b="1" dirty="0"/>
              <a:t>Ezekiel 8v7-12</a:t>
            </a:r>
            <a:endParaRPr lang="en-NZ" sz="3000" b="1" dirty="0"/>
          </a:p>
        </p:txBody>
      </p:sp>
      <p:sp>
        <p:nvSpPr>
          <p:cNvPr id="11" name="TextBox 10">
            <a:extLst>
              <a:ext uri="{FF2B5EF4-FFF2-40B4-BE49-F238E27FC236}">
                <a16:creationId xmlns:a16="http://schemas.microsoft.com/office/drawing/2014/main" xmlns="" id="{10135390-ABCA-41CD-9D83-9D85EC0491E1}"/>
              </a:ext>
            </a:extLst>
          </p:cNvPr>
          <p:cNvSpPr txBox="1"/>
          <p:nvPr/>
        </p:nvSpPr>
        <p:spPr>
          <a:xfrm>
            <a:off x="958647" y="1606437"/>
            <a:ext cx="6784258" cy="1015663"/>
          </a:xfrm>
          <a:prstGeom prst="rect">
            <a:avLst/>
          </a:prstGeom>
          <a:noFill/>
        </p:spPr>
        <p:txBody>
          <a:bodyPr wrap="square" rtlCol="0">
            <a:spAutoFit/>
          </a:bodyPr>
          <a:lstStyle/>
          <a:p>
            <a:pPr algn="ctr"/>
            <a:r>
              <a:rPr lang="en-NZ" sz="6000" b="1" dirty="0"/>
              <a:t>Secret Idols</a:t>
            </a:r>
            <a:endParaRPr lang="en-NZ" sz="6000" dirty="0"/>
          </a:p>
        </p:txBody>
      </p:sp>
      <p:pic>
        <p:nvPicPr>
          <p:cNvPr id="13" name="Picture 12">
            <a:extLst>
              <a:ext uri="{FF2B5EF4-FFF2-40B4-BE49-F238E27FC236}">
                <a16:creationId xmlns:a16="http://schemas.microsoft.com/office/drawing/2014/main" xmlns="" id="{477B53F6-B3B8-457C-8A7C-270E6C538061}"/>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236580" y="2733736"/>
            <a:ext cx="4826925" cy="3620193"/>
          </a:xfrm>
          <a:prstGeom prst="rect">
            <a:avLst/>
          </a:prstGeom>
        </p:spPr>
      </p:pic>
    </p:spTree>
    <p:extLst>
      <p:ext uri="{BB962C8B-B14F-4D97-AF65-F5344CB8AC3E}">
        <p14:creationId xmlns:p14="http://schemas.microsoft.com/office/powerpoint/2010/main" xmlns="" val="23266362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3DFD354F-0B25-42BC-A6DC-03957616E848}"/>
              </a:ext>
            </a:extLst>
          </p:cNvPr>
          <p:cNvSpPr/>
          <p:nvPr/>
        </p:nvSpPr>
        <p:spPr>
          <a:xfrm>
            <a:off x="196770" y="1568371"/>
            <a:ext cx="8738886" cy="514494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2</a:t>
            </a:r>
            <a:r>
              <a:rPr lang="en-NZ" sz="4000" b="1" baseline="30000" dirty="0"/>
              <a:t>nd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487924" y="1033136"/>
            <a:ext cx="2107791" cy="461665"/>
          </a:xfrm>
          <a:prstGeom prst="rect">
            <a:avLst/>
          </a:prstGeom>
          <a:noFill/>
        </p:spPr>
        <p:txBody>
          <a:bodyPr wrap="square" rtlCol="0">
            <a:spAutoFit/>
          </a:bodyPr>
          <a:lstStyle/>
          <a:p>
            <a:r>
              <a:rPr lang="en-NZ" sz="2400" b="1" dirty="0"/>
              <a:t>Ezekiel 8v7-12</a:t>
            </a:r>
            <a:endParaRPr lang="en-NZ" sz="3000" b="1" dirty="0"/>
          </a:p>
        </p:txBody>
      </p:sp>
      <p:sp>
        <p:nvSpPr>
          <p:cNvPr id="14" name="TextBox 13">
            <a:extLst>
              <a:ext uri="{FF2B5EF4-FFF2-40B4-BE49-F238E27FC236}">
                <a16:creationId xmlns:a16="http://schemas.microsoft.com/office/drawing/2014/main" xmlns="" id="{3A146EBC-82CB-4E90-84A2-150044761E2E}"/>
              </a:ext>
            </a:extLst>
          </p:cNvPr>
          <p:cNvSpPr txBox="1"/>
          <p:nvPr/>
        </p:nvSpPr>
        <p:spPr>
          <a:xfrm>
            <a:off x="1047135" y="2111110"/>
            <a:ext cx="8927505" cy="861774"/>
          </a:xfrm>
          <a:prstGeom prst="rect">
            <a:avLst/>
          </a:prstGeom>
          <a:noFill/>
        </p:spPr>
        <p:txBody>
          <a:bodyPr wrap="square" rtlCol="0">
            <a:spAutoFit/>
          </a:bodyPr>
          <a:lstStyle/>
          <a:p>
            <a:r>
              <a:rPr lang="en-NZ" sz="5000" b="1" dirty="0"/>
              <a:t>“The LORD doesn’t see us”</a:t>
            </a:r>
          </a:p>
        </p:txBody>
      </p:sp>
    </p:spTree>
    <p:extLst>
      <p:ext uri="{BB962C8B-B14F-4D97-AF65-F5344CB8AC3E}">
        <p14:creationId xmlns:p14="http://schemas.microsoft.com/office/powerpoint/2010/main" xmlns="" val="19146951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3DFD354F-0B25-42BC-A6DC-03957616E848}"/>
              </a:ext>
            </a:extLst>
          </p:cNvPr>
          <p:cNvSpPr/>
          <p:nvPr/>
        </p:nvSpPr>
        <p:spPr>
          <a:xfrm>
            <a:off x="196770" y="1568371"/>
            <a:ext cx="8738886" cy="514494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2</a:t>
            </a:r>
            <a:r>
              <a:rPr lang="en-NZ" sz="4000" b="1" baseline="30000" dirty="0"/>
              <a:t>nd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487924" y="1033136"/>
            <a:ext cx="2107791" cy="461665"/>
          </a:xfrm>
          <a:prstGeom prst="rect">
            <a:avLst/>
          </a:prstGeom>
          <a:noFill/>
        </p:spPr>
        <p:txBody>
          <a:bodyPr wrap="square" rtlCol="0">
            <a:spAutoFit/>
          </a:bodyPr>
          <a:lstStyle/>
          <a:p>
            <a:r>
              <a:rPr lang="en-NZ" sz="2400" b="1" dirty="0"/>
              <a:t>Ezekiel 8v7-12</a:t>
            </a:r>
            <a:endParaRPr lang="en-NZ" sz="3000" b="1" dirty="0"/>
          </a:p>
        </p:txBody>
      </p:sp>
      <p:sp>
        <p:nvSpPr>
          <p:cNvPr id="2" name="Speech Bubble: Rectangle with Corners Rounded 1">
            <a:extLst>
              <a:ext uri="{FF2B5EF4-FFF2-40B4-BE49-F238E27FC236}">
                <a16:creationId xmlns:a16="http://schemas.microsoft.com/office/drawing/2014/main" xmlns="" id="{B2AA21EC-B2D1-4F59-A0C9-220A4FCB3F73}"/>
              </a:ext>
            </a:extLst>
          </p:cNvPr>
          <p:cNvSpPr/>
          <p:nvPr/>
        </p:nvSpPr>
        <p:spPr>
          <a:xfrm>
            <a:off x="685800" y="1828800"/>
            <a:ext cx="7964129" cy="1541206"/>
          </a:xfrm>
          <a:prstGeom prst="wedgeRoundRectCallout">
            <a:avLst>
              <a:gd name="adj1" fmla="val -38877"/>
              <a:gd name="adj2" fmla="val 79688"/>
              <a:gd name="adj3" fmla="val 16667"/>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NZ"/>
          </a:p>
        </p:txBody>
      </p:sp>
      <p:sp>
        <p:nvSpPr>
          <p:cNvPr id="14" name="TextBox 13">
            <a:extLst>
              <a:ext uri="{FF2B5EF4-FFF2-40B4-BE49-F238E27FC236}">
                <a16:creationId xmlns:a16="http://schemas.microsoft.com/office/drawing/2014/main" xmlns="" id="{3A146EBC-82CB-4E90-84A2-150044761E2E}"/>
              </a:ext>
            </a:extLst>
          </p:cNvPr>
          <p:cNvSpPr txBox="1"/>
          <p:nvPr/>
        </p:nvSpPr>
        <p:spPr>
          <a:xfrm>
            <a:off x="1047135" y="2111110"/>
            <a:ext cx="8927505" cy="861774"/>
          </a:xfrm>
          <a:prstGeom prst="rect">
            <a:avLst/>
          </a:prstGeom>
          <a:noFill/>
        </p:spPr>
        <p:txBody>
          <a:bodyPr wrap="square" rtlCol="0">
            <a:spAutoFit/>
          </a:bodyPr>
          <a:lstStyle/>
          <a:p>
            <a:r>
              <a:rPr lang="en-NZ" sz="5000" b="1" dirty="0"/>
              <a:t>“The LORD doesn’t see us”</a:t>
            </a:r>
          </a:p>
        </p:txBody>
      </p:sp>
    </p:spTree>
    <p:extLst>
      <p:ext uri="{BB962C8B-B14F-4D97-AF65-F5344CB8AC3E}">
        <p14:creationId xmlns:p14="http://schemas.microsoft.com/office/powerpoint/2010/main" xmlns="" val="12443950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91E9A151-BDCD-4D36-B562-4B499624805D}"/>
              </a:ext>
            </a:extLst>
          </p:cNvPr>
          <p:cNvSpPr/>
          <p:nvPr/>
        </p:nvSpPr>
        <p:spPr>
          <a:xfrm>
            <a:off x="196770" y="1568371"/>
            <a:ext cx="8738886" cy="514494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2</a:t>
            </a:r>
            <a:r>
              <a:rPr lang="en-NZ" sz="4000" b="1" baseline="30000" dirty="0"/>
              <a:t>nd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487924" y="1033136"/>
            <a:ext cx="2107791" cy="461665"/>
          </a:xfrm>
          <a:prstGeom prst="rect">
            <a:avLst/>
          </a:prstGeom>
          <a:noFill/>
        </p:spPr>
        <p:txBody>
          <a:bodyPr wrap="square" rtlCol="0">
            <a:spAutoFit/>
          </a:bodyPr>
          <a:lstStyle/>
          <a:p>
            <a:r>
              <a:rPr lang="en-NZ" sz="2400" b="1" dirty="0"/>
              <a:t>Ezekiel 8v7-12</a:t>
            </a:r>
            <a:endParaRPr lang="en-NZ" sz="3000" b="1" dirty="0"/>
          </a:p>
        </p:txBody>
      </p:sp>
      <p:sp>
        <p:nvSpPr>
          <p:cNvPr id="2" name="Speech Bubble: Rectangle with Corners Rounded 1">
            <a:extLst>
              <a:ext uri="{FF2B5EF4-FFF2-40B4-BE49-F238E27FC236}">
                <a16:creationId xmlns:a16="http://schemas.microsoft.com/office/drawing/2014/main" xmlns="" id="{B2AA21EC-B2D1-4F59-A0C9-220A4FCB3F73}"/>
              </a:ext>
            </a:extLst>
          </p:cNvPr>
          <p:cNvSpPr/>
          <p:nvPr/>
        </p:nvSpPr>
        <p:spPr>
          <a:xfrm>
            <a:off x="685800" y="1828800"/>
            <a:ext cx="7964129" cy="1541206"/>
          </a:xfrm>
          <a:prstGeom prst="wedgeRoundRectCallout">
            <a:avLst>
              <a:gd name="adj1" fmla="val -38877"/>
              <a:gd name="adj2" fmla="val 79688"/>
              <a:gd name="adj3" fmla="val 16667"/>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NZ"/>
          </a:p>
        </p:txBody>
      </p:sp>
      <p:sp>
        <p:nvSpPr>
          <p:cNvPr id="14" name="TextBox 13">
            <a:extLst>
              <a:ext uri="{FF2B5EF4-FFF2-40B4-BE49-F238E27FC236}">
                <a16:creationId xmlns:a16="http://schemas.microsoft.com/office/drawing/2014/main" xmlns="" id="{3A146EBC-82CB-4E90-84A2-150044761E2E}"/>
              </a:ext>
            </a:extLst>
          </p:cNvPr>
          <p:cNvSpPr txBox="1"/>
          <p:nvPr/>
        </p:nvSpPr>
        <p:spPr>
          <a:xfrm>
            <a:off x="1047135" y="2111110"/>
            <a:ext cx="8927505" cy="861774"/>
          </a:xfrm>
          <a:prstGeom prst="rect">
            <a:avLst/>
          </a:prstGeom>
          <a:noFill/>
        </p:spPr>
        <p:txBody>
          <a:bodyPr wrap="square" rtlCol="0">
            <a:spAutoFit/>
          </a:bodyPr>
          <a:lstStyle/>
          <a:p>
            <a:r>
              <a:rPr lang="en-NZ" sz="5000" b="1" dirty="0"/>
              <a:t>“The LORD doesn’t see us”</a:t>
            </a:r>
          </a:p>
        </p:txBody>
      </p:sp>
      <p:sp>
        <p:nvSpPr>
          <p:cNvPr id="8" name="TextBox 7">
            <a:extLst>
              <a:ext uri="{FF2B5EF4-FFF2-40B4-BE49-F238E27FC236}">
                <a16:creationId xmlns:a16="http://schemas.microsoft.com/office/drawing/2014/main" xmlns="" id="{29FA15FD-1E15-41F7-8959-8CA726BFCD02}"/>
              </a:ext>
            </a:extLst>
          </p:cNvPr>
          <p:cNvSpPr txBox="1"/>
          <p:nvPr/>
        </p:nvSpPr>
        <p:spPr>
          <a:xfrm>
            <a:off x="685800" y="4687312"/>
            <a:ext cx="7996085" cy="2308324"/>
          </a:xfrm>
          <a:prstGeom prst="rect">
            <a:avLst/>
          </a:prstGeom>
          <a:noFill/>
        </p:spPr>
        <p:txBody>
          <a:bodyPr wrap="square" rtlCol="0">
            <a:spAutoFit/>
          </a:bodyPr>
          <a:lstStyle/>
          <a:p>
            <a:pPr algn="ctr"/>
            <a:r>
              <a:rPr lang="en-NZ" sz="4500" b="1" dirty="0">
                <a:solidFill>
                  <a:schemeClr val="bg1"/>
                </a:solidFill>
              </a:rPr>
              <a:t>Idolatry is reducing God to a size we are able to understand</a:t>
            </a:r>
          </a:p>
          <a:p>
            <a:endParaRPr lang="en-NZ" sz="2700" b="1" dirty="0">
              <a:solidFill>
                <a:srgbClr val="FF0000"/>
              </a:solidFill>
            </a:endParaRPr>
          </a:p>
          <a:p>
            <a:r>
              <a:rPr lang="en-NZ" sz="2700" b="1" dirty="0">
                <a:solidFill>
                  <a:srgbClr val="FF0000"/>
                </a:solidFill>
              </a:rPr>
              <a:t> </a:t>
            </a:r>
          </a:p>
        </p:txBody>
      </p:sp>
    </p:spTree>
    <p:extLst>
      <p:ext uri="{BB962C8B-B14F-4D97-AF65-F5344CB8AC3E}">
        <p14:creationId xmlns:p14="http://schemas.microsoft.com/office/powerpoint/2010/main" xmlns="" val="30253904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3</a:t>
            </a:r>
            <a:r>
              <a:rPr lang="en-NZ" sz="4000" b="1" baseline="30000" dirty="0"/>
              <a:t>rd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487925" y="1018388"/>
            <a:ext cx="1861070" cy="461665"/>
          </a:xfrm>
          <a:prstGeom prst="rect">
            <a:avLst/>
          </a:prstGeom>
          <a:noFill/>
        </p:spPr>
        <p:txBody>
          <a:bodyPr wrap="square" rtlCol="0">
            <a:spAutoFit/>
          </a:bodyPr>
          <a:lstStyle/>
          <a:p>
            <a:r>
              <a:rPr lang="en-NZ" sz="2400" b="1" dirty="0"/>
              <a:t>Ezekiel 8v14</a:t>
            </a:r>
            <a:endParaRPr lang="en-NZ" sz="3000" b="1" dirty="0"/>
          </a:p>
        </p:txBody>
      </p:sp>
      <p:sp>
        <p:nvSpPr>
          <p:cNvPr id="12" name="TextBox 11">
            <a:extLst>
              <a:ext uri="{FF2B5EF4-FFF2-40B4-BE49-F238E27FC236}">
                <a16:creationId xmlns:a16="http://schemas.microsoft.com/office/drawing/2014/main" xmlns="" id="{3CBE2C02-A302-4D3E-BABE-33FCCBEA9BA1}"/>
              </a:ext>
            </a:extLst>
          </p:cNvPr>
          <p:cNvSpPr txBox="1"/>
          <p:nvPr/>
        </p:nvSpPr>
        <p:spPr>
          <a:xfrm>
            <a:off x="1388962" y="1699480"/>
            <a:ext cx="6238754" cy="1015663"/>
          </a:xfrm>
          <a:prstGeom prst="rect">
            <a:avLst/>
          </a:prstGeom>
          <a:noFill/>
        </p:spPr>
        <p:txBody>
          <a:bodyPr wrap="square" rtlCol="0">
            <a:spAutoFit/>
          </a:bodyPr>
          <a:lstStyle/>
          <a:p>
            <a:pPr algn="ctr"/>
            <a:r>
              <a:rPr lang="en-NZ" sz="6000" b="1" dirty="0"/>
              <a:t>Wailing to </a:t>
            </a:r>
            <a:r>
              <a:rPr lang="en-NZ" sz="6000" b="1" dirty="0" err="1"/>
              <a:t>Tamaz</a:t>
            </a:r>
            <a:endParaRPr lang="en-NZ" sz="6000" dirty="0"/>
          </a:p>
        </p:txBody>
      </p:sp>
    </p:spTree>
    <p:extLst>
      <p:ext uri="{BB962C8B-B14F-4D97-AF65-F5344CB8AC3E}">
        <p14:creationId xmlns:p14="http://schemas.microsoft.com/office/powerpoint/2010/main" xmlns="" val="31076777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3</a:t>
            </a:r>
            <a:r>
              <a:rPr lang="en-NZ" sz="4000" b="1" baseline="30000" dirty="0"/>
              <a:t>rd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2055" y="2546240"/>
            <a:ext cx="1861070" cy="461665"/>
          </a:xfrm>
          <a:prstGeom prst="rect">
            <a:avLst/>
          </a:prstGeom>
          <a:noFill/>
        </p:spPr>
        <p:txBody>
          <a:bodyPr wrap="square" rtlCol="0">
            <a:spAutoFit/>
          </a:bodyPr>
          <a:lstStyle/>
          <a:p>
            <a:r>
              <a:rPr lang="en-NZ" sz="2400" b="1" dirty="0"/>
              <a:t>Ezekiel 8:14</a:t>
            </a:r>
            <a:endParaRPr lang="en-NZ" sz="3000" b="1" dirty="0"/>
          </a:p>
        </p:txBody>
      </p:sp>
      <p:sp>
        <p:nvSpPr>
          <p:cNvPr id="12" name="TextBox 11">
            <a:extLst>
              <a:ext uri="{FF2B5EF4-FFF2-40B4-BE49-F238E27FC236}">
                <a16:creationId xmlns:a16="http://schemas.microsoft.com/office/drawing/2014/main" xmlns="" id="{3CBE2C02-A302-4D3E-BABE-33FCCBEA9BA1}"/>
              </a:ext>
            </a:extLst>
          </p:cNvPr>
          <p:cNvSpPr txBox="1"/>
          <p:nvPr/>
        </p:nvSpPr>
        <p:spPr>
          <a:xfrm>
            <a:off x="1388962" y="1097599"/>
            <a:ext cx="6238754" cy="1015663"/>
          </a:xfrm>
          <a:prstGeom prst="rect">
            <a:avLst/>
          </a:prstGeom>
          <a:noFill/>
        </p:spPr>
        <p:txBody>
          <a:bodyPr wrap="square" rtlCol="0">
            <a:spAutoFit/>
          </a:bodyPr>
          <a:lstStyle/>
          <a:p>
            <a:pPr algn="ctr"/>
            <a:r>
              <a:rPr lang="en-NZ" sz="6000" b="1" dirty="0"/>
              <a:t>Wailing to </a:t>
            </a:r>
            <a:r>
              <a:rPr lang="en-NZ" sz="6000" b="1" dirty="0" err="1"/>
              <a:t>Tamaz</a:t>
            </a:r>
            <a:endParaRPr lang="en-NZ" sz="6000" dirty="0"/>
          </a:p>
        </p:txBody>
      </p:sp>
      <p:sp>
        <p:nvSpPr>
          <p:cNvPr id="7" name="TextBox 6">
            <a:extLst>
              <a:ext uri="{FF2B5EF4-FFF2-40B4-BE49-F238E27FC236}">
                <a16:creationId xmlns:a16="http://schemas.microsoft.com/office/drawing/2014/main" xmlns="" id="{E326F126-FCC9-4FE1-84EC-85A0705F2A6B}"/>
              </a:ext>
            </a:extLst>
          </p:cNvPr>
          <p:cNvSpPr txBox="1"/>
          <p:nvPr/>
        </p:nvSpPr>
        <p:spPr>
          <a:xfrm>
            <a:off x="723417" y="3090370"/>
            <a:ext cx="7778187" cy="2308324"/>
          </a:xfrm>
          <a:prstGeom prst="rect">
            <a:avLst/>
          </a:prstGeom>
          <a:noFill/>
        </p:spPr>
        <p:txBody>
          <a:bodyPr wrap="square" rtlCol="0">
            <a:spAutoFit/>
          </a:bodyPr>
          <a:lstStyle/>
          <a:p>
            <a:r>
              <a:rPr lang="en-NZ" sz="3600" b="1" dirty="0"/>
              <a:t>Then he brought me to the entrance of the north gate of the house of the </a:t>
            </a:r>
            <a:r>
              <a:rPr lang="en-NZ" sz="3600" b="1" cap="small" dirty="0"/>
              <a:t>Lord</a:t>
            </a:r>
            <a:r>
              <a:rPr lang="en-NZ" sz="3600" b="1" dirty="0"/>
              <a:t>, and I saw women sitting there, mourning the god Tammuz.</a:t>
            </a:r>
          </a:p>
        </p:txBody>
      </p:sp>
    </p:spTree>
    <p:extLst>
      <p:ext uri="{BB962C8B-B14F-4D97-AF65-F5344CB8AC3E}">
        <p14:creationId xmlns:p14="http://schemas.microsoft.com/office/powerpoint/2010/main" xmlns="" val="22476411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text&#10;&#10;Description generated with high confidence">
            <a:extLst>
              <a:ext uri="{FF2B5EF4-FFF2-40B4-BE49-F238E27FC236}">
                <a16:creationId xmlns:a16="http://schemas.microsoft.com/office/drawing/2014/main" xmlns="" id="{B87FBFAF-B9EF-439B-9BE1-A98E8A96EF3C}"/>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2049" y="1762549"/>
            <a:ext cx="9226049" cy="3948491"/>
          </a:xfrm>
          <a:prstGeom prst="rect">
            <a:avLst/>
          </a:prstGeom>
        </p:spPr>
      </p:pic>
      <p:sp>
        <p:nvSpPr>
          <p:cNvPr id="4" name="TextBox 3">
            <a:extLst>
              <a:ext uri="{FF2B5EF4-FFF2-40B4-BE49-F238E27FC236}">
                <a16:creationId xmlns:a16="http://schemas.microsoft.com/office/drawing/2014/main" xmlns="" id="{C68DEA5A-CFBC-4060-8901-FF0E0B8D425B}"/>
              </a:ext>
            </a:extLst>
          </p:cNvPr>
          <p:cNvSpPr txBox="1"/>
          <p:nvPr/>
        </p:nvSpPr>
        <p:spPr>
          <a:xfrm>
            <a:off x="1548582" y="5711041"/>
            <a:ext cx="6327058" cy="923330"/>
          </a:xfrm>
          <a:prstGeom prst="rect">
            <a:avLst/>
          </a:prstGeom>
          <a:noFill/>
        </p:spPr>
        <p:txBody>
          <a:bodyPr wrap="square" rtlCol="0">
            <a:spAutoFit/>
          </a:bodyPr>
          <a:lstStyle/>
          <a:p>
            <a:pPr algn="ctr"/>
            <a:r>
              <a:rPr lang="en-NZ" sz="5400" b="1" dirty="0"/>
              <a:t>Wailing to </a:t>
            </a:r>
            <a:r>
              <a:rPr lang="en-NZ" sz="5400" b="1" dirty="0" err="1"/>
              <a:t>Tamaz</a:t>
            </a:r>
            <a:endParaRPr lang="en-NZ" sz="5400" dirty="0"/>
          </a:p>
        </p:txBody>
      </p:sp>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3</a:t>
            </a:r>
            <a:r>
              <a:rPr lang="en-NZ" sz="4000" b="1" baseline="30000" dirty="0"/>
              <a:t>rd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487925" y="1018388"/>
            <a:ext cx="1861070" cy="461665"/>
          </a:xfrm>
          <a:prstGeom prst="rect">
            <a:avLst/>
          </a:prstGeom>
          <a:noFill/>
        </p:spPr>
        <p:txBody>
          <a:bodyPr wrap="square" rtlCol="0">
            <a:spAutoFit/>
          </a:bodyPr>
          <a:lstStyle/>
          <a:p>
            <a:r>
              <a:rPr lang="en-NZ" sz="2400" b="1" dirty="0"/>
              <a:t>Ezekiel 8v14</a:t>
            </a:r>
            <a:endParaRPr lang="en-NZ" sz="3000" b="1" dirty="0"/>
          </a:p>
        </p:txBody>
      </p:sp>
      <p:sp>
        <p:nvSpPr>
          <p:cNvPr id="8" name="TextBox 7">
            <a:extLst>
              <a:ext uri="{FF2B5EF4-FFF2-40B4-BE49-F238E27FC236}">
                <a16:creationId xmlns:a16="http://schemas.microsoft.com/office/drawing/2014/main" xmlns="" id="{19AC0099-2993-455D-9478-985C3EDF0168}"/>
              </a:ext>
            </a:extLst>
          </p:cNvPr>
          <p:cNvSpPr txBox="1"/>
          <p:nvPr/>
        </p:nvSpPr>
        <p:spPr>
          <a:xfrm>
            <a:off x="4881716" y="2465864"/>
            <a:ext cx="1002890" cy="405683"/>
          </a:xfrm>
          <a:prstGeom prst="rect">
            <a:avLst/>
          </a:prstGeom>
          <a:solidFill>
            <a:schemeClr val="bg1"/>
          </a:solidFill>
        </p:spPr>
        <p:txBody>
          <a:bodyPr wrap="square" lIns="18000" tIns="18000" rIns="18000" bIns="18000" rtlCol="0">
            <a:spAutoFit/>
          </a:bodyPr>
          <a:lstStyle/>
          <a:p>
            <a:r>
              <a:rPr lang="en-NZ" sz="2400" b="1" dirty="0"/>
              <a:t>Temple</a:t>
            </a:r>
          </a:p>
        </p:txBody>
      </p:sp>
      <p:sp>
        <p:nvSpPr>
          <p:cNvPr id="7" name="TextBox 6">
            <a:extLst>
              <a:ext uri="{FF2B5EF4-FFF2-40B4-BE49-F238E27FC236}">
                <a16:creationId xmlns:a16="http://schemas.microsoft.com/office/drawing/2014/main" xmlns="" id="{9F8A5BC8-3ACF-41B7-B221-A179F9D06584}"/>
              </a:ext>
            </a:extLst>
          </p:cNvPr>
          <p:cNvSpPr txBox="1"/>
          <p:nvPr/>
        </p:nvSpPr>
        <p:spPr>
          <a:xfrm>
            <a:off x="3284581" y="3951346"/>
            <a:ext cx="704858" cy="405683"/>
          </a:xfrm>
          <a:prstGeom prst="rect">
            <a:avLst/>
          </a:prstGeom>
          <a:solidFill>
            <a:schemeClr val="bg1"/>
          </a:solidFill>
        </p:spPr>
        <p:txBody>
          <a:bodyPr wrap="square" lIns="18000" tIns="18000" rIns="18000" bIns="18000" rtlCol="0">
            <a:spAutoFit/>
          </a:bodyPr>
          <a:lstStyle/>
          <a:p>
            <a:r>
              <a:rPr lang="en-NZ" sz="2400" b="1" dirty="0"/>
              <a:t>Altar</a:t>
            </a:r>
          </a:p>
        </p:txBody>
      </p:sp>
      <p:sp>
        <p:nvSpPr>
          <p:cNvPr id="10" name="TextBox 9">
            <a:extLst>
              <a:ext uri="{FF2B5EF4-FFF2-40B4-BE49-F238E27FC236}">
                <a16:creationId xmlns:a16="http://schemas.microsoft.com/office/drawing/2014/main" xmlns="" id="{828C500A-7695-45B4-8076-3F7A1D97BB92}"/>
              </a:ext>
            </a:extLst>
          </p:cNvPr>
          <p:cNvSpPr txBox="1"/>
          <p:nvPr/>
        </p:nvSpPr>
        <p:spPr>
          <a:xfrm>
            <a:off x="4650043" y="2553289"/>
            <a:ext cx="1774066" cy="636516"/>
          </a:xfrm>
          <a:prstGeom prst="rect">
            <a:avLst/>
          </a:prstGeom>
          <a:solidFill>
            <a:schemeClr val="bg1"/>
          </a:solidFill>
        </p:spPr>
        <p:txBody>
          <a:bodyPr wrap="square" lIns="18000" tIns="18000" rIns="18000" bIns="18000" rtlCol="0">
            <a:spAutoFit/>
          </a:bodyPr>
          <a:lstStyle/>
          <a:p>
            <a:r>
              <a:rPr lang="en-NZ" sz="2400" b="1" dirty="0"/>
              <a:t>Temple</a:t>
            </a:r>
          </a:p>
          <a:p>
            <a:r>
              <a:rPr lang="en-NZ" sz="1500" dirty="0"/>
              <a:t>God dwelling with us</a:t>
            </a:r>
          </a:p>
        </p:txBody>
      </p:sp>
      <p:sp>
        <p:nvSpPr>
          <p:cNvPr id="11" name="Arrow: Left 10">
            <a:extLst>
              <a:ext uri="{FF2B5EF4-FFF2-40B4-BE49-F238E27FC236}">
                <a16:creationId xmlns:a16="http://schemas.microsoft.com/office/drawing/2014/main" xmlns="" id="{7BBFF99C-462E-4FC8-B863-532FF92F560B}"/>
              </a:ext>
            </a:extLst>
          </p:cNvPr>
          <p:cNvSpPr/>
          <p:nvPr/>
        </p:nvSpPr>
        <p:spPr>
          <a:xfrm rot="2542276">
            <a:off x="6468889" y="4561807"/>
            <a:ext cx="931871" cy="49407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xmlns="" id="{9DA8F6F3-E27D-44C9-B7A2-0C74485588A5}"/>
              </a:ext>
            </a:extLst>
          </p:cNvPr>
          <p:cNvSpPr txBox="1"/>
          <p:nvPr/>
        </p:nvSpPr>
        <p:spPr>
          <a:xfrm>
            <a:off x="6988607" y="4154187"/>
            <a:ext cx="1774066" cy="405683"/>
          </a:xfrm>
          <a:prstGeom prst="rect">
            <a:avLst/>
          </a:prstGeom>
          <a:solidFill>
            <a:schemeClr val="bg1"/>
          </a:solidFill>
        </p:spPr>
        <p:txBody>
          <a:bodyPr wrap="square" lIns="18000" tIns="18000" rIns="18000" bIns="18000" rtlCol="0">
            <a:spAutoFit/>
          </a:bodyPr>
          <a:lstStyle/>
          <a:p>
            <a:r>
              <a:rPr lang="en-NZ" sz="2400" b="1" dirty="0"/>
              <a:t>North Gate</a:t>
            </a:r>
            <a:endParaRPr lang="en-NZ" sz="1500" dirty="0"/>
          </a:p>
        </p:txBody>
      </p:sp>
    </p:spTree>
    <p:extLst>
      <p:ext uri="{BB962C8B-B14F-4D97-AF65-F5344CB8AC3E}">
        <p14:creationId xmlns:p14="http://schemas.microsoft.com/office/powerpoint/2010/main" xmlns="" val="22139985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3</a:t>
            </a:r>
            <a:r>
              <a:rPr lang="en-NZ" sz="4000" b="1" baseline="30000" dirty="0"/>
              <a:t>rd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2055" y="1087836"/>
            <a:ext cx="1861070" cy="461665"/>
          </a:xfrm>
          <a:prstGeom prst="rect">
            <a:avLst/>
          </a:prstGeom>
          <a:noFill/>
        </p:spPr>
        <p:txBody>
          <a:bodyPr wrap="square" rtlCol="0">
            <a:spAutoFit/>
          </a:bodyPr>
          <a:lstStyle/>
          <a:p>
            <a:r>
              <a:rPr lang="en-NZ" sz="2400" b="1" dirty="0"/>
              <a:t>Ezekiel 8:14</a:t>
            </a:r>
            <a:endParaRPr lang="en-NZ" sz="3000" b="1" dirty="0"/>
          </a:p>
        </p:txBody>
      </p:sp>
      <p:sp>
        <p:nvSpPr>
          <p:cNvPr id="12" name="TextBox 11">
            <a:extLst>
              <a:ext uri="{FF2B5EF4-FFF2-40B4-BE49-F238E27FC236}">
                <a16:creationId xmlns:a16="http://schemas.microsoft.com/office/drawing/2014/main" xmlns="" id="{3CBE2C02-A302-4D3E-BABE-33FCCBEA9BA1}"/>
              </a:ext>
            </a:extLst>
          </p:cNvPr>
          <p:cNvSpPr txBox="1"/>
          <p:nvPr/>
        </p:nvSpPr>
        <p:spPr>
          <a:xfrm>
            <a:off x="1388962" y="1525860"/>
            <a:ext cx="6238754" cy="1015663"/>
          </a:xfrm>
          <a:prstGeom prst="rect">
            <a:avLst/>
          </a:prstGeom>
          <a:noFill/>
        </p:spPr>
        <p:txBody>
          <a:bodyPr wrap="square" rtlCol="0">
            <a:spAutoFit/>
          </a:bodyPr>
          <a:lstStyle/>
          <a:p>
            <a:pPr algn="ctr"/>
            <a:r>
              <a:rPr lang="en-NZ" sz="6000" b="1" dirty="0"/>
              <a:t>Wailing to </a:t>
            </a:r>
            <a:r>
              <a:rPr lang="en-NZ" sz="6000" b="1" dirty="0" err="1"/>
              <a:t>Tamaz</a:t>
            </a:r>
            <a:endParaRPr lang="en-NZ" sz="6000" dirty="0"/>
          </a:p>
        </p:txBody>
      </p:sp>
      <p:sp>
        <p:nvSpPr>
          <p:cNvPr id="8" name="TextBox 7">
            <a:extLst>
              <a:ext uri="{FF2B5EF4-FFF2-40B4-BE49-F238E27FC236}">
                <a16:creationId xmlns:a16="http://schemas.microsoft.com/office/drawing/2014/main" xmlns="" id="{6E49C87E-3547-4682-B904-F192158A5D68}"/>
              </a:ext>
            </a:extLst>
          </p:cNvPr>
          <p:cNvSpPr txBox="1"/>
          <p:nvPr/>
        </p:nvSpPr>
        <p:spPr>
          <a:xfrm>
            <a:off x="943337" y="3261773"/>
            <a:ext cx="7361498" cy="1631216"/>
          </a:xfrm>
          <a:prstGeom prst="rect">
            <a:avLst/>
          </a:prstGeom>
          <a:noFill/>
        </p:spPr>
        <p:txBody>
          <a:bodyPr wrap="square" rtlCol="0">
            <a:spAutoFit/>
          </a:bodyPr>
          <a:lstStyle/>
          <a:p>
            <a:pPr algn="ctr"/>
            <a:r>
              <a:rPr lang="en-NZ" sz="5000" b="1" dirty="0">
                <a:solidFill>
                  <a:srgbClr val="FF0000"/>
                </a:solidFill>
              </a:rPr>
              <a:t> Their emotions are captured by an idol</a:t>
            </a:r>
          </a:p>
        </p:txBody>
      </p:sp>
    </p:spTree>
    <p:extLst>
      <p:ext uri="{BB962C8B-B14F-4D97-AF65-F5344CB8AC3E}">
        <p14:creationId xmlns:p14="http://schemas.microsoft.com/office/powerpoint/2010/main" xmlns="" val="32377457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3</a:t>
            </a:r>
            <a:r>
              <a:rPr lang="en-NZ" sz="4000" b="1" baseline="30000" dirty="0"/>
              <a:t>rd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2055" y="1087836"/>
            <a:ext cx="1861070" cy="461665"/>
          </a:xfrm>
          <a:prstGeom prst="rect">
            <a:avLst/>
          </a:prstGeom>
          <a:noFill/>
        </p:spPr>
        <p:txBody>
          <a:bodyPr wrap="square" rtlCol="0">
            <a:spAutoFit/>
          </a:bodyPr>
          <a:lstStyle/>
          <a:p>
            <a:r>
              <a:rPr lang="en-NZ" sz="2400" b="1" dirty="0"/>
              <a:t>Ezekiel 8:14</a:t>
            </a:r>
            <a:endParaRPr lang="en-NZ" sz="3000" b="1" dirty="0"/>
          </a:p>
        </p:txBody>
      </p:sp>
      <p:sp>
        <p:nvSpPr>
          <p:cNvPr id="12" name="TextBox 11">
            <a:extLst>
              <a:ext uri="{FF2B5EF4-FFF2-40B4-BE49-F238E27FC236}">
                <a16:creationId xmlns:a16="http://schemas.microsoft.com/office/drawing/2014/main" xmlns="" id="{3CBE2C02-A302-4D3E-BABE-33FCCBEA9BA1}"/>
              </a:ext>
            </a:extLst>
          </p:cNvPr>
          <p:cNvSpPr txBox="1"/>
          <p:nvPr/>
        </p:nvSpPr>
        <p:spPr>
          <a:xfrm>
            <a:off x="1388962" y="1525860"/>
            <a:ext cx="6238754" cy="1015663"/>
          </a:xfrm>
          <a:prstGeom prst="rect">
            <a:avLst/>
          </a:prstGeom>
          <a:noFill/>
        </p:spPr>
        <p:txBody>
          <a:bodyPr wrap="square" rtlCol="0">
            <a:spAutoFit/>
          </a:bodyPr>
          <a:lstStyle/>
          <a:p>
            <a:pPr algn="ctr"/>
            <a:r>
              <a:rPr lang="en-NZ" sz="6000" b="1" dirty="0"/>
              <a:t>Wailing to </a:t>
            </a:r>
            <a:r>
              <a:rPr lang="en-NZ" sz="6000" b="1" dirty="0" err="1"/>
              <a:t>Tamaz</a:t>
            </a:r>
            <a:endParaRPr lang="en-NZ" sz="6000" dirty="0"/>
          </a:p>
        </p:txBody>
      </p:sp>
      <p:sp>
        <p:nvSpPr>
          <p:cNvPr id="8" name="TextBox 7">
            <a:extLst>
              <a:ext uri="{FF2B5EF4-FFF2-40B4-BE49-F238E27FC236}">
                <a16:creationId xmlns:a16="http://schemas.microsoft.com/office/drawing/2014/main" xmlns="" id="{6E49C87E-3547-4682-B904-F192158A5D68}"/>
              </a:ext>
            </a:extLst>
          </p:cNvPr>
          <p:cNvSpPr txBox="1"/>
          <p:nvPr/>
        </p:nvSpPr>
        <p:spPr>
          <a:xfrm>
            <a:off x="943337" y="3261773"/>
            <a:ext cx="7361498" cy="1631216"/>
          </a:xfrm>
          <a:prstGeom prst="rect">
            <a:avLst/>
          </a:prstGeom>
          <a:noFill/>
        </p:spPr>
        <p:txBody>
          <a:bodyPr wrap="square" rtlCol="0">
            <a:spAutoFit/>
          </a:bodyPr>
          <a:lstStyle/>
          <a:p>
            <a:pPr algn="ctr"/>
            <a:r>
              <a:rPr lang="en-NZ" sz="5000" b="1" dirty="0">
                <a:solidFill>
                  <a:srgbClr val="FF0000"/>
                </a:solidFill>
              </a:rPr>
              <a:t>What are your emotions captured by?</a:t>
            </a:r>
          </a:p>
        </p:txBody>
      </p:sp>
    </p:spTree>
    <p:extLst>
      <p:ext uri="{BB962C8B-B14F-4D97-AF65-F5344CB8AC3E}">
        <p14:creationId xmlns:p14="http://schemas.microsoft.com/office/powerpoint/2010/main" xmlns="" val="38101601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3</a:t>
            </a:r>
            <a:r>
              <a:rPr lang="en-NZ" sz="4000" b="1" baseline="30000" dirty="0"/>
              <a:t>rd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2055" y="1087836"/>
            <a:ext cx="1861070" cy="461665"/>
          </a:xfrm>
          <a:prstGeom prst="rect">
            <a:avLst/>
          </a:prstGeom>
          <a:noFill/>
        </p:spPr>
        <p:txBody>
          <a:bodyPr wrap="square" rtlCol="0">
            <a:spAutoFit/>
          </a:bodyPr>
          <a:lstStyle/>
          <a:p>
            <a:r>
              <a:rPr lang="en-NZ" sz="2400" b="1" dirty="0"/>
              <a:t>Ezekiel 8:14</a:t>
            </a:r>
            <a:endParaRPr lang="en-NZ" sz="3000" b="1" dirty="0"/>
          </a:p>
        </p:txBody>
      </p:sp>
      <p:sp>
        <p:nvSpPr>
          <p:cNvPr id="12" name="TextBox 11">
            <a:extLst>
              <a:ext uri="{FF2B5EF4-FFF2-40B4-BE49-F238E27FC236}">
                <a16:creationId xmlns:a16="http://schemas.microsoft.com/office/drawing/2014/main" xmlns="" id="{3CBE2C02-A302-4D3E-BABE-33FCCBEA9BA1}"/>
              </a:ext>
            </a:extLst>
          </p:cNvPr>
          <p:cNvSpPr txBox="1"/>
          <p:nvPr/>
        </p:nvSpPr>
        <p:spPr>
          <a:xfrm>
            <a:off x="1388962" y="1525860"/>
            <a:ext cx="6238754" cy="1015663"/>
          </a:xfrm>
          <a:prstGeom prst="rect">
            <a:avLst/>
          </a:prstGeom>
          <a:noFill/>
        </p:spPr>
        <p:txBody>
          <a:bodyPr wrap="square" rtlCol="0">
            <a:spAutoFit/>
          </a:bodyPr>
          <a:lstStyle/>
          <a:p>
            <a:pPr algn="ctr"/>
            <a:r>
              <a:rPr lang="en-NZ" sz="6000" b="1" dirty="0"/>
              <a:t>Wailing to </a:t>
            </a:r>
            <a:r>
              <a:rPr lang="en-NZ" sz="6000" b="1" dirty="0" err="1"/>
              <a:t>Tamaz</a:t>
            </a:r>
            <a:endParaRPr lang="en-NZ" sz="6000" dirty="0"/>
          </a:p>
        </p:txBody>
      </p:sp>
      <p:sp>
        <p:nvSpPr>
          <p:cNvPr id="8" name="TextBox 7">
            <a:extLst>
              <a:ext uri="{FF2B5EF4-FFF2-40B4-BE49-F238E27FC236}">
                <a16:creationId xmlns:a16="http://schemas.microsoft.com/office/drawing/2014/main" xmlns="" id="{6E49C87E-3547-4682-B904-F192158A5D68}"/>
              </a:ext>
            </a:extLst>
          </p:cNvPr>
          <p:cNvSpPr txBox="1"/>
          <p:nvPr/>
        </p:nvSpPr>
        <p:spPr>
          <a:xfrm>
            <a:off x="943337" y="3261773"/>
            <a:ext cx="7361498" cy="861774"/>
          </a:xfrm>
          <a:prstGeom prst="rect">
            <a:avLst/>
          </a:prstGeom>
          <a:noFill/>
        </p:spPr>
        <p:txBody>
          <a:bodyPr wrap="square" rtlCol="0">
            <a:spAutoFit/>
          </a:bodyPr>
          <a:lstStyle/>
          <a:p>
            <a:pPr algn="ctr"/>
            <a:r>
              <a:rPr lang="en-NZ" sz="5000" b="1" dirty="0">
                <a:solidFill>
                  <a:srgbClr val="FF0000"/>
                </a:solidFill>
              </a:rPr>
              <a:t>What are you longing for?</a:t>
            </a:r>
          </a:p>
        </p:txBody>
      </p:sp>
    </p:spTree>
    <p:extLst>
      <p:ext uri="{BB962C8B-B14F-4D97-AF65-F5344CB8AC3E}">
        <p14:creationId xmlns:p14="http://schemas.microsoft.com/office/powerpoint/2010/main" xmlns="" val="1023255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EF7AE09-1932-47CE-BC72-C00100FB191A}"/>
              </a:ext>
            </a:extLst>
          </p:cNvPr>
          <p:cNvSpPr txBox="1"/>
          <p:nvPr/>
        </p:nvSpPr>
        <p:spPr>
          <a:xfrm>
            <a:off x="318304" y="464574"/>
            <a:ext cx="8617352" cy="4985980"/>
          </a:xfrm>
          <a:prstGeom prst="rect">
            <a:avLst/>
          </a:prstGeom>
          <a:noFill/>
        </p:spPr>
        <p:txBody>
          <a:bodyPr wrap="square" rtlCol="0">
            <a:spAutoFit/>
          </a:bodyPr>
          <a:lstStyle/>
          <a:p>
            <a:r>
              <a:rPr lang="en-NZ" sz="3000" b="1" baseline="30000" dirty="0"/>
              <a:t>4 </a:t>
            </a:r>
            <a:r>
              <a:rPr lang="en-NZ" sz="3000" dirty="0"/>
              <a:t>And there before me was the glory of the God of Israel, as in the vision I had seen in the plain.</a:t>
            </a:r>
          </a:p>
          <a:p>
            <a:r>
              <a:rPr lang="en-NZ" sz="3000" b="1" baseline="30000" dirty="0"/>
              <a:t>5 </a:t>
            </a:r>
            <a:r>
              <a:rPr lang="en-NZ" sz="3000" dirty="0"/>
              <a:t>Then he said to me, “Son of man, look toward the north.” So I looked, and in the entrance north of the gate of the altar I saw this idol of jealousy.</a:t>
            </a:r>
          </a:p>
          <a:p>
            <a:r>
              <a:rPr lang="en-NZ" sz="3000" b="1" baseline="30000" dirty="0"/>
              <a:t>6 </a:t>
            </a:r>
            <a:r>
              <a:rPr lang="en-NZ" sz="3000" dirty="0"/>
              <a:t>And He said to me, “Son of man, do you see what they are doing—the utterly detestable things the Israelites are doing here, things that will drive Me far from my sanctuary? But you will see things that are even more detestable.”</a:t>
            </a:r>
          </a:p>
          <a:p>
            <a:endParaRPr lang="en-NZ" dirty="0"/>
          </a:p>
        </p:txBody>
      </p:sp>
      <p:sp>
        <p:nvSpPr>
          <p:cNvPr id="3" name="Subtitle 2">
            <a:extLst>
              <a:ext uri="{FF2B5EF4-FFF2-40B4-BE49-F238E27FC236}">
                <a16:creationId xmlns:a16="http://schemas.microsoft.com/office/drawing/2014/main" xmlns="" id="{6F2C3364-B205-4CD2-BB27-0DE5F8E08866}"/>
              </a:ext>
            </a:extLst>
          </p:cNvPr>
          <p:cNvSpPr>
            <a:spLocks noGrp="1"/>
          </p:cNvSpPr>
          <p:nvPr>
            <p:ph type="subTitle" idx="1"/>
          </p:nvPr>
        </p:nvSpPr>
        <p:spPr>
          <a:xfrm>
            <a:off x="7377327" y="64558"/>
            <a:ext cx="1706311" cy="302469"/>
          </a:xfrm>
        </p:spPr>
        <p:txBody>
          <a:bodyPr>
            <a:noAutofit/>
          </a:bodyPr>
          <a:lstStyle/>
          <a:p>
            <a:r>
              <a:rPr lang="en-NZ" sz="2700" b="1" dirty="0"/>
              <a:t>Ezekiel 8</a:t>
            </a:r>
          </a:p>
        </p:txBody>
      </p:sp>
    </p:spTree>
    <p:extLst>
      <p:ext uri="{BB962C8B-B14F-4D97-AF65-F5344CB8AC3E}">
        <p14:creationId xmlns:p14="http://schemas.microsoft.com/office/powerpoint/2010/main" xmlns="" val="4679901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3</a:t>
            </a:r>
            <a:r>
              <a:rPr lang="en-NZ" sz="4000" b="1" baseline="30000" dirty="0"/>
              <a:t>rd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2055" y="1087836"/>
            <a:ext cx="1861070" cy="461665"/>
          </a:xfrm>
          <a:prstGeom prst="rect">
            <a:avLst/>
          </a:prstGeom>
          <a:noFill/>
        </p:spPr>
        <p:txBody>
          <a:bodyPr wrap="square" rtlCol="0">
            <a:spAutoFit/>
          </a:bodyPr>
          <a:lstStyle/>
          <a:p>
            <a:r>
              <a:rPr lang="en-NZ" sz="2400" b="1" dirty="0"/>
              <a:t>Ezekiel 8:14</a:t>
            </a:r>
            <a:endParaRPr lang="en-NZ" sz="3000" b="1" dirty="0"/>
          </a:p>
        </p:txBody>
      </p:sp>
      <p:sp>
        <p:nvSpPr>
          <p:cNvPr id="12" name="TextBox 11">
            <a:extLst>
              <a:ext uri="{FF2B5EF4-FFF2-40B4-BE49-F238E27FC236}">
                <a16:creationId xmlns:a16="http://schemas.microsoft.com/office/drawing/2014/main" xmlns="" id="{3CBE2C02-A302-4D3E-BABE-33FCCBEA9BA1}"/>
              </a:ext>
            </a:extLst>
          </p:cNvPr>
          <p:cNvSpPr txBox="1"/>
          <p:nvPr/>
        </p:nvSpPr>
        <p:spPr>
          <a:xfrm>
            <a:off x="1388962" y="1525860"/>
            <a:ext cx="6238754" cy="1015663"/>
          </a:xfrm>
          <a:prstGeom prst="rect">
            <a:avLst/>
          </a:prstGeom>
          <a:noFill/>
        </p:spPr>
        <p:txBody>
          <a:bodyPr wrap="square" rtlCol="0">
            <a:spAutoFit/>
          </a:bodyPr>
          <a:lstStyle/>
          <a:p>
            <a:pPr algn="ctr"/>
            <a:r>
              <a:rPr lang="en-NZ" sz="6000" b="1" dirty="0"/>
              <a:t>Wailing to </a:t>
            </a:r>
            <a:r>
              <a:rPr lang="en-NZ" sz="6000" b="1" dirty="0" err="1"/>
              <a:t>Tamaz</a:t>
            </a:r>
            <a:endParaRPr lang="en-NZ" sz="6000" dirty="0"/>
          </a:p>
        </p:txBody>
      </p:sp>
      <p:sp>
        <p:nvSpPr>
          <p:cNvPr id="8" name="TextBox 7">
            <a:extLst>
              <a:ext uri="{FF2B5EF4-FFF2-40B4-BE49-F238E27FC236}">
                <a16:creationId xmlns:a16="http://schemas.microsoft.com/office/drawing/2014/main" xmlns="" id="{6E49C87E-3547-4682-B904-F192158A5D68}"/>
              </a:ext>
            </a:extLst>
          </p:cNvPr>
          <p:cNvSpPr txBox="1"/>
          <p:nvPr/>
        </p:nvSpPr>
        <p:spPr>
          <a:xfrm>
            <a:off x="943337" y="3261773"/>
            <a:ext cx="7361498" cy="1631216"/>
          </a:xfrm>
          <a:prstGeom prst="rect">
            <a:avLst/>
          </a:prstGeom>
          <a:noFill/>
        </p:spPr>
        <p:txBody>
          <a:bodyPr wrap="square" rtlCol="0">
            <a:spAutoFit/>
          </a:bodyPr>
          <a:lstStyle/>
          <a:p>
            <a:pPr algn="ctr"/>
            <a:r>
              <a:rPr lang="en-NZ" sz="5000" b="1" dirty="0">
                <a:solidFill>
                  <a:srgbClr val="FF0000"/>
                </a:solidFill>
              </a:rPr>
              <a:t>What are you putting your confidence in?</a:t>
            </a:r>
          </a:p>
        </p:txBody>
      </p:sp>
    </p:spTree>
    <p:extLst>
      <p:ext uri="{BB962C8B-B14F-4D97-AF65-F5344CB8AC3E}">
        <p14:creationId xmlns:p14="http://schemas.microsoft.com/office/powerpoint/2010/main" xmlns="" val="11420089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3</a:t>
            </a:r>
            <a:r>
              <a:rPr lang="en-NZ" sz="4000" b="1" baseline="30000" dirty="0"/>
              <a:t>rd</a:t>
            </a:r>
            <a:r>
              <a:rPr lang="en-NZ" sz="4000" b="1" dirty="0"/>
              <a:t> Challenge to Examine our hearts  </a:t>
            </a:r>
            <a:endParaRPr lang="en-NZ" sz="4000" dirty="0"/>
          </a:p>
        </p:txBody>
      </p:sp>
      <p:sp>
        <p:nvSpPr>
          <p:cNvPr id="6" name="TextBox 5">
            <a:extLst>
              <a:ext uri="{FF2B5EF4-FFF2-40B4-BE49-F238E27FC236}">
                <a16:creationId xmlns:a16="http://schemas.microsoft.com/office/drawing/2014/main" xmlns="" id="{70552254-2E01-4B71-BE13-0091C2347825}"/>
              </a:ext>
            </a:extLst>
          </p:cNvPr>
          <p:cNvSpPr txBox="1"/>
          <p:nvPr/>
        </p:nvSpPr>
        <p:spPr>
          <a:xfrm>
            <a:off x="702055" y="1087836"/>
            <a:ext cx="1861070" cy="461665"/>
          </a:xfrm>
          <a:prstGeom prst="rect">
            <a:avLst/>
          </a:prstGeom>
          <a:noFill/>
        </p:spPr>
        <p:txBody>
          <a:bodyPr wrap="square" rtlCol="0">
            <a:spAutoFit/>
          </a:bodyPr>
          <a:lstStyle/>
          <a:p>
            <a:r>
              <a:rPr lang="en-NZ" sz="2400" b="1" dirty="0"/>
              <a:t>Ezekiel 8:14</a:t>
            </a:r>
            <a:endParaRPr lang="en-NZ" sz="3000" b="1" dirty="0"/>
          </a:p>
        </p:txBody>
      </p:sp>
      <p:sp>
        <p:nvSpPr>
          <p:cNvPr id="8" name="TextBox 7">
            <a:extLst>
              <a:ext uri="{FF2B5EF4-FFF2-40B4-BE49-F238E27FC236}">
                <a16:creationId xmlns:a16="http://schemas.microsoft.com/office/drawing/2014/main" xmlns="" id="{6E49C87E-3547-4682-B904-F192158A5D68}"/>
              </a:ext>
            </a:extLst>
          </p:cNvPr>
          <p:cNvSpPr txBox="1"/>
          <p:nvPr/>
        </p:nvSpPr>
        <p:spPr>
          <a:xfrm>
            <a:off x="702056" y="2075368"/>
            <a:ext cx="7776400" cy="3939540"/>
          </a:xfrm>
          <a:prstGeom prst="rect">
            <a:avLst/>
          </a:prstGeom>
          <a:noFill/>
        </p:spPr>
        <p:txBody>
          <a:bodyPr wrap="square" rtlCol="0">
            <a:spAutoFit/>
          </a:bodyPr>
          <a:lstStyle/>
          <a:p>
            <a:pPr algn="ctr"/>
            <a:r>
              <a:rPr lang="en-NZ" sz="4600" b="1" dirty="0">
                <a:solidFill>
                  <a:srgbClr val="FF0000"/>
                </a:solidFill>
              </a:rPr>
              <a:t>Idolatry is the graffiti of </a:t>
            </a:r>
            <a:r>
              <a:rPr lang="en-NZ" sz="4600" b="1" dirty="0" err="1">
                <a:solidFill>
                  <a:srgbClr val="FF0000"/>
                </a:solidFill>
              </a:rPr>
              <a:t>satan</a:t>
            </a:r>
            <a:r>
              <a:rPr lang="en-NZ" sz="4600" b="1" dirty="0">
                <a:solidFill>
                  <a:srgbClr val="FF0000"/>
                </a:solidFill>
              </a:rPr>
              <a:t> written across</a:t>
            </a:r>
          </a:p>
          <a:p>
            <a:pPr algn="ctr"/>
            <a:r>
              <a:rPr lang="en-NZ" sz="4600" b="1" dirty="0">
                <a:solidFill>
                  <a:srgbClr val="FF0000"/>
                </a:solidFill>
              </a:rPr>
              <a:t>humanity putting their confidence in something else</a:t>
            </a:r>
          </a:p>
          <a:p>
            <a:pPr algn="ctr"/>
            <a:endParaRPr lang="en-NZ" sz="4600" b="1" dirty="0">
              <a:solidFill>
                <a:srgbClr val="FF0000"/>
              </a:solidFill>
            </a:endParaRPr>
          </a:p>
          <a:p>
            <a:pPr algn="r"/>
            <a:r>
              <a:rPr lang="en-NZ" sz="2000" b="1" dirty="0">
                <a:solidFill>
                  <a:srgbClr val="FF0000"/>
                </a:solidFill>
              </a:rPr>
              <a:t>‘The Ten Commandments for today’,  Brian Edwards</a:t>
            </a:r>
          </a:p>
        </p:txBody>
      </p:sp>
    </p:spTree>
    <p:extLst>
      <p:ext uri="{BB962C8B-B14F-4D97-AF65-F5344CB8AC3E}">
        <p14:creationId xmlns:p14="http://schemas.microsoft.com/office/powerpoint/2010/main" xmlns="" val="10347765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4</a:t>
            </a:r>
            <a:r>
              <a:rPr lang="en-NZ" sz="4000" b="1" baseline="30000" dirty="0"/>
              <a:t>th</a:t>
            </a:r>
            <a:r>
              <a:rPr lang="en-NZ" sz="4000" b="1" dirty="0"/>
              <a:t> Challenge to Examine our hearts  </a:t>
            </a:r>
            <a:endParaRPr lang="en-NZ" sz="4000" dirty="0"/>
          </a:p>
        </p:txBody>
      </p:sp>
      <p:sp>
        <p:nvSpPr>
          <p:cNvPr id="9" name="TextBox 8">
            <a:extLst>
              <a:ext uri="{FF2B5EF4-FFF2-40B4-BE49-F238E27FC236}">
                <a16:creationId xmlns:a16="http://schemas.microsoft.com/office/drawing/2014/main" xmlns="" id="{42E957A4-ACA8-428B-9EB9-6C721FC68D48}"/>
              </a:ext>
            </a:extLst>
          </p:cNvPr>
          <p:cNvSpPr txBox="1"/>
          <p:nvPr/>
        </p:nvSpPr>
        <p:spPr>
          <a:xfrm>
            <a:off x="1388962" y="1097599"/>
            <a:ext cx="6238754" cy="1015663"/>
          </a:xfrm>
          <a:prstGeom prst="rect">
            <a:avLst/>
          </a:prstGeom>
          <a:noFill/>
        </p:spPr>
        <p:txBody>
          <a:bodyPr wrap="square" rtlCol="0">
            <a:spAutoFit/>
          </a:bodyPr>
          <a:lstStyle/>
          <a:p>
            <a:pPr algn="ctr"/>
            <a:r>
              <a:rPr lang="en-NZ" sz="6000" b="1" dirty="0"/>
              <a:t>Sun Worship</a:t>
            </a:r>
            <a:endParaRPr lang="en-NZ" sz="6000" dirty="0"/>
          </a:p>
        </p:txBody>
      </p:sp>
      <p:sp>
        <p:nvSpPr>
          <p:cNvPr id="10" name="TextBox 9">
            <a:extLst>
              <a:ext uri="{FF2B5EF4-FFF2-40B4-BE49-F238E27FC236}">
                <a16:creationId xmlns:a16="http://schemas.microsoft.com/office/drawing/2014/main" xmlns="" id="{5CAC4D0D-BD97-4332-A6B0-E15929F7B763}"/>
              </a:ext>
            </a:extLst>
          </p:cNvPr>
          <p:cNvSpPr txBox="1"/>
          <p:nvPr/>
        </p:nvSpPr>
        <p:spPr>
          <a:xfrm>
            <a:off x="723417" y="3090370"/>
            <a:ext cx="7917084" cy="2677656"/>
          </a:xfrm>
          <a:prstGeom prst="rect">
            <a:avLst/>
          </a:prstGeom>
          <a:noFill/>
        </p:spPr>
        <p:txBody>
          <a:bodyPr wrap="square" rtlCol="0">
            <a:spAutoFit/>
          </a:bodyPr>
          <a:lstStyle/>
          <a:p>
            <a:r>
              <a:rPr lang="en-NZ" sz="2800" dirty="0"/>
              <a:t>He then brought me into the inner court of the house of the </a:t>
            </a:r>
            <a:r>
              <a:rPr lang="en-NZ" sz="2800" cap="small" dirty="0"/>
              <a:t>Lord</a:t>
            </a:r>
            <a:r>
              <a:rPr lang="en-NZ" sz="2800" dirty="0"/>
              <a:t>, and there at the entrance to the temple, </a:t>
            </a:r>
            <a:r>
              <a:rPr lang="en-NZ" sz="2800" b="1" dirty="0"/>
              <a:t>between the portico and the altar, were about twenty-five men. With their backs toward the temple of the </a:t>
            </a:r>
            <a:r>
              <a:rPr lang="en-NZ" sz="2800" b="1" cap="small" dirty="0"/>
              <a:t>Lord</a:t>
            </a:r>
            <a:r>
              <a:rPr lang="en-NZ" sz="2800" b="1" dirty="0"/>
              <a:t> and their faces toward the east, they were bowing down to the sun in the east.</a:t>
            </a:r>
          </a:p>
        </p:txBody>
      </p:sp>
      <p:sp>
        <p:nvSpPr>
          <p:cNvPr id="19" name="TextBox 18">
            <a:extLst>
              <a:ext uri="{FF2B5EF4-FFF2-40B4-BE49-F238E27FC236}">
                <a16:creationId xmlns:a16="http://schemas.microsoft.com/office/drawing/2014/main" xmlns="" id="{8AA22A30-D85F-46BD-9E3A-8A070A89267F}"/>
              </a:ext>
            </a:extLst>
          </p:cNvPr>
          <p:cNvSpPr txBox="1"/>
          <p:nvPr/>
        </p:nvSpPr>
        <p:spPr>
          <a:xfrm>
            <a:off x="7016045" y="2142758"/>
            <a:ext cx="1861070" cy="461665"/>
          </a:xfrm>
          <a:prstGeom prst="rect">
            <a:avLst/>
          </a:prstGeom>
          <a:noFill/>
        </p:spPr>
        <p:txBody>
          <a:bodyPr wrap="square" rtlCol="0">
            <a:spAutoFit/>
          </a:bodyPr>
          <a:lstStyle/>
          <a:p>
            <a:r>
              <a:rPr lang="en-NZ" sz="2400" b="1" dirty="0"/>
              <a:t>Ezekiel 8:16</a:t>
            </a:r>
            <a:endParaRPr lang="en-NZ" sz="3000" b="1" dirty="0"/>
          </a:p>
        </p:txBody>
      </p:sp>
      <p:pic>
        <p:nvPicPr>
          <p:cNvPr id="20" name="Picture 19">
            <a:extLst>
              <a:ext uri="{FF2B5EF4-FFF2-40B4-BE49-F238E27FC236}">
                <a16:creationId xmlns:a16="http://schemas.microsoft.com/office/drawing/2014/main" xmlns="" id="{DF8C6F6C-A947-4CDE-AB1C-7C8540E24582}"/>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48727" y="947505"/>
            <a:ext cx="1999446" cy="1999446"/>
          </a:xfrm>
          <a:prstGeom prst="rect">
            <a:avLst/>
          </a:prstGeom>
        </p:spPr>
      </p:pic>
    </p:spTree>
    <p:extLst>
      <p:ext uri="{BB962C8B-B14F-4D97-AF65-F5344CB8AC3E}">
        <p14:creationId xmlns:p14="http://schemas.microsoft.com/office/powerpoint/2010/main" xmlns="" val="8690512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4</a:t>
            </a:r>
            <a:r>
              <a:rPr lang="en-NZ" sz="4000" b="1" baseline="30000" dirty="0"/>
              <a:t>th</a:t>
            </a:r>
            <a:r>
              <a:rPr lang="en-NZ" sz="4000" b="1" dirty="0"/>
              <a:t> Challenge to Examine our hearts  </a:t>
            </a:r>
            <a:endParaRPr lang="en-NZ" sz="4000" dirty="0"/>
          </a:p>
        </p:txBody>
      </p:sp>
      <p:sp>
        <p:nvSpPr>
          <p:cNvPr id="7" name="TextBox 6">
            <a:extLst>
              <a:ext uri="{FF2B5EF4-FFF2-40B4-BE49-F238E27FC236}">
                <a16:creationId xmlns:a16="http://schemas.microsoft.com/office/drawing/2014/main" xmlns="" id="{78D52FDF-5ACA-4977-BCFF-E022282C6D1F}"/>
              </a:ext>
            </a:extLst>
          </p:cNvPr>
          <p:cNvSpPr txBox="1"/>
          <p:nvPr/>
        </p:nvSpPr>
        <p:spPr>
          <a:xfrm>
            <a:off x="7016045" y="2142758"/>
            <a:ext cx="1861070" cy="461665"/>
          </a:xfrm>
          <a:prstGeom prst="rect">
            <a:avLst/>
          </a:prstGeom>
          <a:noFill/>
        </p:spPr>
        <p:txBody>
          <a:bodyPr wrap="square" rtlCol="0">
            <a:spAutoFit/>
          </a:bodyPr>
          <a:lstStyle/>
          <a:p>
            <a:r>
              <a:rPr lang="en-NZ" sz="2400" b="1" dirty="0"/>
              <a:t>Ezekiel 8:16</a:t>
            </a:r>
            <a:endParaRPr lang="en-NZ" sz="3000" b="1" dirty="0"/>
          </a:p>
        </p:txBody>
      </p:sp>
      <p:sp>
        <p:nvSpPr>
          <p:cNvPr id="9" name="TextBox 8">
            <a:extLst>
              <a:ext uri="{FF2B5EF4-FFF2-40B4-BE49-F238E27FC236}">
                <a16:creationId xmlns:a16="http://schemas.microsoft.com/office/drawing/2014/main" xmlns="" id="{42E957A4-ACA8-428B-9EB9-6C721FC68D48}"/>
              </a:ext>
            </a:extLst>
          </p:cNvPr>
          <p:cNvSpPr txBox="1"/>
          <p:nvPr/>
        </p:nvSpPr>
        <p:spPr>
          <a:xfrm>
            <a:off x="1388962" y="1097599"/>
            <a:ext cx="6238754" cy="1015663"/>
          </a:xfrm>
          <a:prstGeom prst="rect">
            <a:avLst/>
          </a:prstGeom>
          <a:noFill/>
        </p:spPr>
        <p:txBody>
          <a:bodyPr wrap="square" rtlCol="0">
            <a:spAutoFit/>
          </a:bodyPr>
          <a:lstStyle/>
          <a:p>
            <a:pPr algn="ctr"/>
            <a:r>
              <a:rPr lang="en-NZ" sz="6000" b="1" dirty="0"/>
              <a:t>Sun Worship</a:t>
            </a:r>
            <a:endParaRPr lang="en-NZ" sz="6000" dirty="0"/>
          </a:p>
        </p:txBody>
      </p:sp>
      <p:pic>
        <p:nvPicPr>
          <p:cNvPr id="6" name="Picture 5">
            <a:extLst>
              <a:ext uri="{FF2B5EF4-FFF2-40B4-BE49-F238E27FC236}">
                <a16:creationId xmlns:a16="http://schemas.microsoft.com/office/drawing/2014/main" xmlns="" id="{438E6D72-4B44-4D25-B2DA-0D5790CF412B}"/>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3019" y="2917653"/>
            <a:ext cx="9207019" cy="3940347"/>
          </a:xfrm>
          <a:prstGeom prst="rect">
            <a:avLst/>
          </a:prstGeom>
        </p:spPr>
      </p:pic>
      <p:sp>
        <p:nvSpPr>
          <p:cNvPr id="8" name="TextBox 7">
            <a:extLst>
              <a:ext uri="{FF2B5EF4-FFF2-40B4-BE49-F238E27FC236}">
                <a16:creationId xmlns:a16="http://schemas.microsoft.com/office/drawing/2014/main" xmlns="" id="{2ABE6E8E-5371-48E9-856B-2C2658170ABB}"/>
              </a:ext>
            </a:extLst>
          </p:cNvPr>
          <p:cNvSpPr txBox="1"/>
          <p:nvPr/>
        </p:nvSpPr>
        <p:spPr>
          <a:xfrm>
            <a:off x="3218216" y="5123849"/>
            <a:ext cx="704858" cy="405683"/>
          </a:xfrm>
          <a:prstGeom prst="rect">
            <a:avLst/>
          </a:prstGeom>
          <a:solidFill>
            <a:schemeClr val="bg1"/>
          </a:solidFill>
        </p:spPr>
        <p:txBody>
          <a:bodyPr wrap="square" lIns="18000" tIns="18000" rIns="18000" bIns="18000" rtlCol="0">
            <a:spAutoFit/>
          </a:bodyPr>
          <a:lstStyle/>
          <a:p>
            <a:r>
              <a:rPr lang="en-NZ" sz="2400" b="1" dirty="0"/>
              <a:t>Altar</a:t>
            </a:r>
          </a:p>
        </p:txBody>
      </p:sp>
      <p:sp>
        <p:nvSpPr>
          <p:cNvPr id="11" name="TextBox 10">
            <a:extLst>
              <a:ext uri="{FF2B5EF4-FFF2-40B4-BE49-F238E27FC236}">
                <a16:creationId xmlns:a16="http://schemas.microsoft.com/office/drawing/2014/main" xmlns="" id="{9B2B8904-D8D7-469D-BCBB-DB7664CF41A7}"/>
              </a:ext>
            </a:extLst>
          </p:cNvPr>
          <p:cNvSpPr txBox="1"/>
          <p:nvPr/>
        </p:nvSpPr>
        <p:spPr>
          <a:xfrm>
            <a:off x="4650044" y="3784784"/>
            <a:ext cx="1774066" cy="636516"/>
          </a:xfrm>
          <a:prstGeom prst="rect">
            <a:avLst/>
          </a:prstGeom>
          <a:solidFill>
            <a:schemeClr val="bg1"/>
          </a:solidFill>
        </p:spPr>
        <p:txBody>
          <a:bodyPr wrap="square" lIns="18000" tIns="18000" rIns="18000" bIns="18000" rtlCol="0">
            <a:spAutoFit/>
          </a:bodyPr>
          <a:lstStyle/>
          <a:p>
            <a:r>
              <a:rPr lang="en-NZ" sz="2400" b="1" dirty="0"/>
              <a:t>Temple</a:t>
            </a:r>
          </a:p>
          <a:p>
            <a:r>
              <a:rPr lang="en-NZ" sz="1500" dirty="0"/>
              <a:t>God dwelling with us</a:t>
            </a:r>
          </a:p>
        </p:txBody>
      </p:sp>
      <p:sp>
        <p:nvSpPr>
          <p:cNvPr id="12" name="Arrow: Left 11">
            <a:extLst>
              <a:ext uri="{FF2B5EF4-FFF2-40B4-BE49-F238E27FC236}">
                <a16:creationId xmlns:a16="http://schemas.microsoft.com/office/drawing/2014/main" xmlns="" id="{80A3C267-A44F-4D8B-A86C-5D2B1B7D02F7}"/>
              </a:ext>
            </a:extLst>
          </p:cNvPr>
          <p:cNvSpPr/>
          <p:nvPr/>
        </p:nvSpPr>
        <p:spPr>
          <a:xfrm rot="3493847">
            <a:off x="4126640" y="5392615"/>
            <a:ext cx="931871" cy="49407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14" name="Picture 13">
            <a:extLst>
              <a:ext uri="{FF2B5EF4-FFF2-40B4-BE49-F238E27FC236}">
                <a16:creationId xmlns:a16="http://schemas.microsoft.com/office/drawing/2014/main" xmlns="" id="{5BAEB1CE-A97B-4BD4-AD1A-09208986EFA2}"/>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48727" y="947505"/>
            <a:ext cx="1999446" cy="1999446"/>
          </a:xfrm>
          <a:prstGeom prst="rect">
            <a:avLst/>
          </a:prstGeom>
        </p:spPr>
      </p:pic>
      <p:sp>
        <p:nvSpPr>
          <p:cNvPr id="15" name="TextBox 14">
            <a:extLst>
              <a:ext uri="{FF2B5EF4-FFF2-40B4-BE49-F238E27FC236}">
                <a16:creationId xmlns:a16="http://schemas.microsoft.com/office/drawing/2014/main" xmlns="" id="{D96E4E7A-7D3C-4C19-8DB1-345CDC09A63F}"/>
              </a:ext>
            </a:extLst>
          </p:cNvPr>
          <p:cNvSpPr txBox="1"/>
          <p:nvPr/>
        </p:nvSpPr>
        <p:spPr>
          <a:xfrm>
            <a:off x="6671755" y="5529532"/>
            <a:ext cx="1774066" cy="405683"/>
          </a:xfrm>
          <a:prstGeom prst="rect">
            <a:avLst/>
          </a:prstGeom>
          <a:solidFill>
            <a:schemeClr val="bg1"/>
          </a:solidFill>
        </p:spPr>
        <p:txBody>
          <a:bodyPr wrap="square" lIns="18000" tIns="18000" rIns="18000" bIns="18000" rtlCol="0">
            <a:spAutoFit/>
          </a:bodyPr>
          <a:lstStyle/>
          <a:p>
            <a:r>
              <a:rPr lang="en-NZ" sz="2400" b="1" dirty="0"/>
              <a:t>North</a:t>
            </a:r>
            <a:endParaRPr lang="en-NZ" sz="1500" dirty="0"/>
          </a:p>
        </p:txBody>
      </p:sp>
      <p:sp>
        <p:nvSpPr>
          <p:cNvPr id="16" name="TextBox 15">
            <a:extLst>
              <a:ext uri="{FF2B5EF4-FFF2-40B4-BE49-F238E27FC236}">
                <a16:creationId xmlns:a16="http://schemas.microsoft.com/office/drawing/2014/main" xmlns="" id="{CE6AB395-588E-4EB1-9668-EB433F114772}"/>
              </a:ext>
            </a:extLst>
          </p:cNvPr>
          <p:cNvSpPr txBox="1"/>
          <p:nvPr/>
        </p:nvSpPr>
        <p:spPr>
          <a:xfrm>
            <a:off x="1256732" y="6324327"/>
            <a:ext cx="658878" cy="405683"/>
          </a:xfrm>
          <a:prstGeom prst="rect">
            <a:avLst/>
          </a:prstGeom>
          <a:solidFill>
            <a:schemeClr val="bg1"/>
          </a:solidFill>
        </p:spPr>
        <p:txBody>
          <a:bodyPr wrap="square" lIns="18000" tIns="18000" rIns="18000" bIns="18000" rtlCol="0">
            <a:spAutoFit/>
          </a:bodyPr>
          <a:lstStyle/>
          <a:p>
            <a:r>
              <a:rPr lang="en-NZ" sz="2400" b="1" dirty="0"/>
              <a:t>East</a:t>
            </a:r>
            <a:endParaRPr lang="en-NZ" sz="1500" dirty="0"/>
          </a:p>
        </p:txBody>
      </p:sp>
    </p:spTree>
    <p:extLst>
      <p:ext uri="{BB962C8B-B14F-4D97-AF65-F5344CB8AC3E}">
        <p14:creationId xmlns:p14="http://schemas.microsoft.com/office/powerpoint/2010/main" xmlns="" val="34421829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4</a:t>
            </a:r>
            <a:r>
              <a:rPr lang="en-NZ" sz="4000" b="1" baseline="30000" dirty="0"/>
              <a:t>th</a:t>
            </a:r>
            <a:r>
              <a:rPr lang="en-NZ" sz="4000" b="1" dirty="0"/>
              <a:t> Challenge to Examine our hearts  </a:t>
            </a:r>
            <a:endParaRPr lang="en-NZ" sz="4000" dirty="0"/>
          </a:p>
        </p:txBody>
      </p:sp>
      <p:sp>
        <p:nvSpPr>
          <p:cNvPr id="7" name="TextBox 6">
            <a:extLst>
              <a:ext uri="{FF2B5EF4-FFF2-40B4-BE49-F238E27FC236}">
                <a16:creationId xmlns:a16="http://schemas.microsoft.com/office/drawing/2014/main" xmlns="" id="{78D52FDF-5ACA-4977-BCFF-E022282C6D1F}"/>
              </a:ext>
            </a:extLst>
          </p:cNvPr>
          <p:cNvSpPr txBox="1"/>
          <p:nvPr/>
        </p:nvSpPr>
        <p:spPr>
          <a:xfrm>
            <a:off x="6338926" y="2817810"/>
            <a:ext cx="1861070" cy="461665"/>
          </a:xfrm>
          <a:prstGeom prst="rect">
            <a:avLst/>
          </a:prstGeom>
          <a:noFill/>
        </p:spPr>
        <p:txBody>
          <a:bodyPr wrap="square" rtlCol="0">
            <a:spAutoFit/>
          </a:bodyPr>
          <a:lstStyle/>
          <a:p>
            <a:r>
              <a:rPr lang="en-NZ" sz="2400" b="1" dirty="0"/>
              <a:t>Romans 1:25</a:t>
            </a:r>
            <a:endParaRPr lang="en-NZ" sz="3000" b="1" dirty="0"/>
          </a:p>
        </p:txBody>
      </p:sp>
      <p:sp>
        <p:nvSpPr>
          <p:cNvPr id="9" name="TextBox 8">
            <a:extLst>
              <a:ext uri="{FF2B5EF4-FFF2-40B4-BE49-F238E27FC236}">
                <a16:creationId xmlns:a16="http://schemas.microsoft.com/office/drawing/2014/main" xmlns="" id="{42E957A4-ACA8-428B-9EB9-6C721FC68D48}"/>
              </a:ext>
            </a:extLst>
          </p:cNvPr>
          <p:cNvSpPr txBox="1"/>
          <p:nvPr/>
        </p:nvSpPr>
        <p:spPr>
          <a:xfrm>
            <a:off x="1388962" y="1097599"/>
            <a:ext cx="6238754" cy="1015663"/>
          </a:xfrm>
          <a:prstGeom prst="rect">
            <a:avLst/>
          </a:prstGeom>
          <a:noFill/>
        </p:spPr>
        <p:txBody>
          <a:bodyPr wrap="square" rtlCol="0">
            <a:spAutoFit/>
          </a:bodyPr>
          <a:lstStyle/>
          <a:p>
            <a:pPr algn="ctr"/>
            <a:r>
              <a:rPr lang="en-NZ" sz="6000" b="1" dirty="0"/>
              <a:t>Sun Worship</a:t>
            </a:r>
            <a:endParaRPr lang="en-NZ" sz="6000" dirty="0"/>
          </a:p>
        </p:txBody>
      </p:sp>
      <p:sp>
        <p:nvSpPr>
          <p:cNvPr id="10" name="TextBox 9">
            <a:extLst>
              <a:ext uri="{FF2B5EF4-FFF2-40B4-BE49-F238E27FC236}">
                <a16:creationId xmlns:a16="http://schemas.microsoft.com/office/drawing/2014/main" xmlns="" id="{757B6628-B6CE-4E6D-9119-617A1CDB8999}"/>
              </a:ext>
            </a:extLst>
          </p:cNvPr>
          <p:cNvSpPr txBox="1"/>
          <p:nvPr/>
        </p:nvSpPr>
        <p:spPr>
          <a:xfrm>
            <a:off x="702055" y="2378410"/>
            <a:ext cx="1861070" cy="461665"/>
          </a:xfrm>
          <a:prstGeom prst="rect">
            <a:avLst/>
          </a:prstGeom>
          <a:noFill/>
        </p:spPr>
        <p:txBody>
          <a:bodyPr wrap="square" rtlCol="0">
            <a:spAutoFit/>
          </a:bodyPr>
          <a:lstStyle/>
          <a:p>
            <a:r>
              <a:rPr lang="en-NZ" sz="2400" b="1" dirty="0"/>
              <a:t>Ezekiel 8:16</a:t>
            </a:r>
            <a:endParaRPr lang="en-NZ" sz="3000" b="1" dirty="0"/>
          </a:p>
        </p:txBody>
      </p:sp>
      <p:sp>
        <p:nvSpPr>
          <p:cNvPr id="14" name="TextBox 13">
            <a:extLst>
              <a:ext uri="{FF2B5EF4-FFF2-40B4-BE49-F238E27FC236}">
                <a16:creationId xmlns:a16="http://schemas.microsoft.com/office/drawing/2014/main" xmlns="" id="{BD083666-B488-48BF-AC9E-ABABDAFE75FB}"/>
              </a:ext>
            </a:extLst>
          </p:cNvPr>
          <p:cNvSpPr txBox="1"/>
          <p:nvPr/>
        </p:nvSpPr>
        <p:spPr>
          <a:xfrm>
            <a:off x="702055" y="3380622"/>
            <a:ext cx="7778187" cy="2400657"/>
          </a:xfrm>
          <a:prstGeom prst="rect">
            <a:avLst/>
          </a:prstGeom>
          <a:noFill/>
        </p:spPr>
        <p:txBody>
          <a:bodyPr wrap="square" rtlCol="0">
            <a:spAutoFit/>
          </a:bodyPr>
          <a:lstStyle/>
          <a:p>
            <a:pPr>
              <a:lnSpc>
                <a:spcPts val="6000"/>
              </a:lnSpc>
            </a:pPr>
            <a:r>
              <a:rPr lang="en-NZ" sz="3600" b="1" dirty="0">
                <a:solidFill>
                  <a:srgbClr val="FF0000"/>
                </a:solidFill>
              </a:rPr>
              <a:t>They exchanged the truth about God for a lie, </a:t>
            </a:r>
            <a:r>
              <a:rPr lang="en-NZ" sz="3600" b="1" dirty="0"/>
              <a:t>and worshipped and served created things rather than the Creator </a:t>
            </a:r>
          </a:p>
        </p:txBody>
      </p:sp>
      <p:pic>
        <p:nvPicPr>
          <p:cNvPr id="15" name="Picture 14">
            <a:extLst>
              <a:ext uri="{FF2B5EF4-FFF2-40B4-BE49-F238E27FC236}">
                <a16:creationId xmlns:a16="http://schemas.microsoft.com/office/drawing/2014/main" xmlns="" id="{8454150A-D034-4BA3-9873-4A90BB3F4655}"/>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48727" y="947505"/>
            <a:ext cx="1999446" cy="1999446"/>
          </a:xfrm>
          <a:prstGeom prst="rect">
            <a:avLst/>
          </a:prstGeom>
        </p:spPr>
      </p:pic>
    </p:spTree>
    <p:extLst>
      <p:ext uri="{BB962C8B-B14F-4D97-AF65-F5344CB8AC3E}">
        <p14:creationId xmlns:p14="http://schemas.microsoft.com/office/powerpoint/2010/main" xmlns="" val="36434186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4</a:t>
            </a:r>
            <a:r>
              <a:rPr lang="en-NZ" sz="4000" b="1" baseline="30000" dirty="0"/>
              <a:t>th</a:t>
            </a:r>
            <a:r>
              <a:rPr lang="en-NZ" sz="4000" b="1" dirty="0"/>
              <a:t> Challenge to Examine our hearts  </a:t>
            </a:r>
            <a:endParaRPr lang="en-NZ" sz="4000" dirty="0"/>
          </a:p>
        </p:txBody>
      </p:sp>
      <p:sp>
        <p:nvSpPr>
          <p:cNvPr id="7" name="TextBox 6">
            <a:extLst>
              <a:ext uri="{FF2B5EF4-FFF2-40B4-BE49-F238E27FC236}">
                <a16:creationId xmlns:a16="http://schemas.microsoft.com/office/drawing/2014/main" xmlns="" id="{78D52FDF-5ACA-4977-BCFF-E022282C6D1F}"/>
              </a:ext>
            </a:extLst>
          </p:cNvPr>
          <p:cNvSpPr txBox="1"/>
          <p:nvPr/>
        </p:nvSpPr>
        <p:spPr>
          <a:xfrm>
            <a:off x="7016045" y="2142758"/>
            <a:ext cx="1861070" cy="461665"/>
          </a:xfrm>
          <a:prstGeom prst="rect">
            <a:avLst/>
          </a:prstGeom>
          <a:noFill/>
        </p:spPr>
        <p:txBody>
          <a:bodyPr wrap="square" rtlCol="0">
            <a:spAutoFit/>
          </a:bodyPr>
          <a:lstStyle/>
          <a:p>
            <a:r>
              <a:rPr lang="en-NZ" sz="2400" b="1" dirty="0"/>
              <a:t>Ezekiel 8:16</a:t>
            </a:r>
            <a:endParaRPr lang="en-NZ" sz="3000" b="1" dirty="0"/>
          </a:p>
        </p:txBody>
      </p:sp>
      <p:sp>
        <p:nvSpPr>
          <p:cNvPr id="9" name="TextBox 8">
            <a:extLst>
              <a:ext uri="{FF2B5EF4-FFF2-40B4-BE49-F238E27FC236}">
                <a16:creationId xmlns:a16="http://schemas.microsoft.com/office/drawing/2014/main" xmlns="" id="{42E957A4-ACA8-428B-9EB9-6C721FC68D48}"/>
              </a:ext>
            </a:extLst>
          </p:cNvPr>
          <p:cNvSpPr txBox="1"/>
          <p:nvPr/>
        </p:nvSpPr>
        <p:spPr>
          <a:xfrm>
            <a:off x="1388962" y="1097599"/>
            <a:ext cx="6238754" cy="1015663"/>
          </a:xfrm>
          <a:prstGeom prst="rect">
            <a:avLst/>
          </a:prstGeom>
          <a:noFill/>
        </p:spPr>
        <p:txBody>
          <a:bodyPr wrap="square" rtlCol="0">
            <a:spAutoFit/>
          </a:bodyPr>
          <a:lstStyle/>
          <a:p>
            <a:pPr algn="ctr"/>
            <a:r>
              <a:rPr lang="en-NZ" sz="6000" b="1" dirty="0"/>
              <a:t>Sun Worship</a:t>
            </a:r>
            <a:endParaRPr lang="en-NZ" sz="6000" dirty="0"/>
          </a:p>
        </p:txBody>
      </p:sp>
      <p:pic>
        <p:nvPicPr>
          <p:cNvPr id="6" name="Picture 5">
            <a:extLst>
              <a:ext uri="{FF2B5EF4-FFF2-40B4-BE49-F238E27FC236}">
                <a16:creationId xmlns:a16="http://schemas.microsoft.com/office/drawing/2014/main" xmlns="" id="{438E6D72-4B44-4D25-B2DA-0D5790CF412B}"/>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3019" y="2917653"/>
            <a:ext cx="9207019" cy="3940347"/>
          </a:xfrm>
          <a:prstGeom prst="rect">
            <a:avLst/>
          </a:prstGeom>
        </p:spPr>
      </p:pic>
      <p:sp>
        <p:nvSpPr>
          <p:cNvPr id="8" name="TextBox 7">
            <a:extLst>
              <a:ext uri="{FF2B5EF4-FFF2-40B4-BE49-F238E27FC236}">
                <a16:creationId xmlns:a16="http://schemas.microsoft.com/office/drawing/2014/main" xmlns="" id="{2ABE6E8E-5371-48E9-856B-2C2658170ABB}"/>
              </a:ext>
            </a:extLst>
          </p:cNvPr>
          <p:cNvSpPr txBox="1"/>
          <p:nvPr/>
        </p:nvSpPr>
        <p:spPr>
          <a:xfrm>
            <a:off x="3218216" y="5123849"/>
            <a:ext cx="704858" cy="405683"/>
          </a:xfrm>
          <a:prstGeom prst="rect">
            <a:avLst/>
          </a:prstGeom>
          <a:solidFill>
            <a:schemeClr val="bg1"/>
          </a:solidFill>
        </p:spPr>
        <p:txBody>
          <a:bodyPr wrap="square" lIns="18000" tIns="18000" rIns="18000" bIns="18000" rtlCol="0">
            <a:spAutoFit/>
          </a:bodyPr>
          <a:lstStyle/>
          <a:p>
            <a:r>
              <a:rPr lang="en-NZ" sz="2400" b="1" dirty="0"/>
              <a:t>Altar</a:t>
            </a:r>
          </a:p>
        </p:txBody>
      </p:sp>
      <p:sp>
        <p:nvSpPr>
          <p:cNvPr id="11" name="TextBox 10">
            <a:extLst>
              <a:ext uri="{FF2B5EF4-FFF2-40B4-BE49-F238E27FC236}">
                <a16:creationId xmlns:a16="http://schemas.microsoft.com/office/drawing/2014/main" xmlns="" id="{9B2B8904-D8D7-469D-BCBB-DB7664CF41A7}"/>
              </a:ext>
            </a:extLst>
          </p:cNvPr>
          <p:cNvSpPr txBox="1"/>
          <p:nvPr/>
        </p:nvSpPr>
        <p:spPr>
          <a:xfrm>
            <a:off x="4650044" y="3784784"/>
            <a:ext cx="1774066" cy="636516"/>
          </a:xfrm>
          <a:prstGeom prst="rect">
            <a:avLst/>
          </a:prstGeom>
          <a:solidFill>
            <a:schemeClr val="bg1"/>
          </a:solidFill>
        </p:spPr>
        <p:txBody>
          <a:bodyPr wrap="square" lIns="18000" tIns="18000" rIns="18000" bIns="18000" rtlCol="0">
            <a:spAutoFit/>
          </a:bodyPr>
          <a:lstStyle/>
          <a:p>
            <a:r>
              <a:rPr lang="en-NZ" sz="2400" b="1" dirty="0"/>
              <a:t>Temple</a:t>
            </a:r>
          </a:p>
          <a:p>
            <a:r>
              <a:rPr lang="en-NZ" sz="1500" dirty="0"/>
              <a:t>God dwelling with us</a:t>
            </a:r>
          </a:p>
        </p:txBody>
      </p:sp>
      <p:sp>
        <p:nvSpPr>
          <p:cNvPr id="12" name="Arrow: Left 11">
            <a:extLst>
              <a:ext uri="{FF2B5EF4-FFF2-40B4-BE49-F238E27FC236}">
                <a16:creationId xmlns:a16="http://schemas.microsoft.com/office/drawing/2014/main" xmlns="" id="{80A3C267-A44F-4D8B-A86C-5D2B1B7D02F7}"/>
              </a:ext>
            </a:extLst>
          </p:cNvPr>
          <p:cNvSpPr/>
          <p:nvPr/>
        </p:nvSpPr>
        <p:spPr>
          <a:xfrm rot="3493847">
            <a:off x="4126640" y="5392615"/>
            <a:ext cx="931871" cy="49407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14" name="Picture 13">
            <a:extLst>
              <a:ext uri="{FF2B5EF4-FFF2-40B4-BE49-F238E27FC236}">
                <a16:creationId xmlns:a16="http://schemas.microsoft.com/office/drawing/2014/main" xmlns="" id="{5BAEB1CE-A97B-4BD4-AD1A-09208986EFA2}"/>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48727" y="947505"/>
            <a:ext cx="1999446" cy="1999446"/>
          </a:xfrm>
          <a:prstGeom prst="rect">
            <a:avLst/>
          </a:prstGeom>
        </p:spPr>
      </p:pic>
      <p:sp>
        <p:nvSpPr>
          <p:cNvPr id="15" name="TextBox 14">
            <a:extLst>
              <a:ext uri="{FF2B5EF4-FFF2-40B4-BE49-F238E27FC236}">
                <a16:creationId xmlns:a16="http://schemas.microsoft.com/office/drawing/2014/main" xmlns="" id="{D96E4E7A-7D3C-4C19-8DB1-345CDC09A63F}"/>
              </a:ext>
            </a:extLst>
          </p:cNvPr>
          <p:cNvSpPr txBox="1"/>
          <p:nvPr/>
        </p:nvSpPr>
        <p:spPr>
          <a:xfrm>
            <a:off x="6671755" y="5529532"/>
            <a:ext cx="1774066" cy="405683"/>
          </a:xfrm>
          <a:prstGeom prst="rect">
            <a:avLst/>
          </a:prstGeom>
          <a:solidFill>
            <a:schemeClr val="bg1"/>
          </a:solidFill>
        </p:spPr>
        <p:txBody>
          <a:bodyPr wrap="square" lIns="18000" tIns="18000" rIns="18000" bIns="18000" rtlCol="0">
            <a:spAutoFit/>
          </a:bodyPr>
          <a:lstStyle/>
          <a:p>
            <a:r>
              <a:rPr lang="en-NZ" sz="2400" b="1" dirty="0"/>
              <a:t>North</a:t>
            </a:r>
            <a:endParaRPr lang="en-NZ" sz="1500" dirty="0"/>
          </a:p>
        </p:txBody>
      </p:sp>
      <p:sp>
        <p:nvSpPr>
          <p:cNvPr id="16" name="TextBox 15">
            <a:extLst>
              <a:ext uri="{FF2B5EF4-FFF2-40B4-BE49-F238E27FC236}">
                <a16:creationId xmlns:a16="http://schemas.microsoft.com/office/drawing/2014/main" xmlns="" id="{CE6AB395-588E-4EB1-9668-EB433F114772}"/>
              </a:ext>
            </a:extLst>
          </p:cNvPr>
          <p:cNvSpPr txBox="1"/>
          <p:nvPr/>
        </p:nvSpPr>
        <p:spPr>
          <a:xfrm>
            <a:off x="1256732" y="6324327"/>
            <a:ext cx="658878" cy="405683"/>
          </a:xfrm>
          <a:prstGeom prst="rect">
            <a:avLst/>
          </a:prstGeom>
          <a:solidFill>
            <a:schemeClr val="bg1"/>
          </a:solidFill>
        </p:spPr>
        <p:txBody>
          <a:bodyPr wrap="square" lIns="18000" tIns="18000" rIns="18000" bIns="18000" rtlCol="0">
            <a:spAutoFit/>
          </a:bodyPr>
          <a:lstStyle/>
          <a:p>
            <a:r>
              <a:rPr lang="en-NZ" sz="2400" b="1" dirty="0"/>
              <a:t>East</a:t>
            </a:r>
            <a:endParaRPr lang="en-NZ" sz="1500" dirty="0"/>
          </a:p>
        </p:txBody>
      </p:sp>
    </p:spTree>
    <p:extLst>
      <p:ext uri="{BB962C8B-B14F-4D97-AF65-F5344CB8AC3E}">
        <p14:creationId xmlns:p14="http://schemas.microsoft.com/office/powerpoint/2010/main" xmlns="" val="13357889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Ezekiel 8:6</a:t>
            </a:r>
            <a:endParaRPr lang="en-NZ" sz="4000" dirty="0"/>
          </a:p>
        </p:txBody>
      </p:sp>
      <p:sp>
        <p:nvSpPr>
          <p:cNvPr id="10" name="TextBox 9">
            <a:extLst>
              <a:ext uri="{FF2B5EF4-FFF2-40B4-BE49-F238E27FC236}">
                <a16:creationId xmlns:a16="http://schemas.microsoft.com/office/drawing/2014/main" xmlns="" id="{5CAC4D0D-BD97-4332-A6B0-E15929F7B763}"/>
              </a:ext>
            </a:extLst>
          </p:cNvPr>
          <p:cNvSpPr txBox="1"/>
          <p:nvPr/>
        </p:nvSpPr>
        <p:spPr>
          <a:xfrm>
            <a:off x="532435" y="1145823"/>
            <a:ext cx="8131216" cy="4939814"/>
          </a:xfrm>
          <a:prstGeom prst="rect">
            <a:avLst/>
          </a:prstGeom>
          <a:noFill/>
        </p:spPr>
        <p:txBody>
          <a:bodyPr wrap="square" rtlCol="0">
            <a:spAutoFit/>
          </a:bodyPr>
          <a:lstStyle/>
          <a:p>
            <a:pPr algn="ctr">
              <a:lnSpc>
                <a:spcPct val="150000"/>
              </a:lnSpc>
            </a:pPr>
            <a:r>
              <a:rPr lang="en-NZ" sz="3000" b="1" baseline="30000" dirty="0"/>
              <a:t> </a:t>
            </a:r>
            <a:r>
              <a:rPr lang="en-NZ" sz="3000" dirty="0"/>
              <a:t>And He said to me, “Son of man, do you see what they are doing—the utterly detestable things the Israelites are doing here, things that </a:t>
            </a:r>
          </a:p>
          <a:p>
            <a:pPr algn="ctr">
              <a:lnSpc>
                <a:spcPct val="150000"/>
              </a:lnSpc>
            </a:pPr>
            <a:r>
              <a:rPr lang="en-NZ" sz="6000" b="1" dirty="0"/>
              <a:t>will drive Me far from my sanctuary?</a:t>
            </a:r>
          </a:p>
        </p:txBody>
      </p:sp>
    </p:spTree>
    <p:extLst>
      <p:ext uri="{BB962C8B-B14F-4D97-AF65-F5344CB8AC3E}">
        <p14:creationId xmlns:p14="http://schemas.microsoft.com/office/powerpoint/2010/main" xmlns="" val="16037644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F44DF47-2375-470C-946D-FDC599580A5E}"/>
              </a:ext>
            </a:extLst>
          </p:cNvPr>
          <p:cNvSpPr txBox="1"/>
          <p:nvPr/>
        </p:nvSpPr>
        <p:spPr>
          <a:xfrm>
            <a:off x="487925" y="172317"/>
            <a:ext cx="8324236" cy="707886"/>
          </a:xfrm>
          <a:prstGeom prst="rect">
            <a:avLst/>
          </a:prstGeom>
          <a:noFill/>
        </p:spPr>
        <p:txBody>
          <a:bodyPr wrap="square" rtlCol="0">
            <a:spAutoFit/>
          </a:bodyPr>
          <a:lstStyle/>
          <a:p>
            <a:r>
              <a:rPr lang="en-NZ" sz="4000" b="1" dirty="0"/>
              <a:t>Ezekiel 11:17-20         PROMISE</a:t>
            </a:r>
            <a:endParaRPr lang="en-NZ" sz="4000" dirty="0"/>
          </a:p>
        </p:txBody>
      </p:sp>
      <p:sp>
        <p:nvSpPr>
          <p:cNvPr id="10" name="TextBox 9">
            <a:extLst>
              <a:ext uri="{FF2B5EF4-FFF2-40B4-BE49-F238E27FC236}">
                <a16:creationId xmlns:a16="http://schemas.microsoft.com/office/drawing/2014/main" xmlns="" id="{5CAC4D0D-BD97-4332-A6B0-E15929F7B763}"/>
              </a:ext>
            </a:extLst>
          </p:cNvPr>
          <p:cNvSpPr txBox="1"/>
          <p:nvPr/>
        </p:nvSpPr>
        <p:spPr>
          <a:xfrm>
            <a:off x="760949" y="1145823"/>
            <a:ext cx="7778187" cy="5632311"/>
          </a:xfrm>
          <a:prstGeom prst="rect">
            <a:avLst/>
          </a:prstGeom>
          <a:noFill/>
        </p:spPr>
        <p:txBody>
          <a:bodyPr wrap="square" rtlCol="0">
            <a:spAutoFit/>
          </a:bodyPr>
          <a:lstStyle/>
          <a:p>
            <a:r>
              <a:rPr lang="en-NZ" sz="3000" b="1" dirty="0"/>
              <a:t>… This is what the Sovereign LORD says; </a:t>
            </a:r>
          </a:p>
          <a:p>
            <a:r>
              <a:rPr lang="en-NZ" sz="3000" dirty="0"/>
              <a:t>“I will gather you from the nations and bring you back from the countries where you have been scattered, and I will give you back the land of Israel again. </a:t>
            </a:r>
            <a:r>
              <a:rPr lang="en-NZ" sz="3000" b="1" dirty="0"/>
              <a:t>They will return to it and remove all their vile images and detestable idols.  </a:t>
            </a:r>
            <a:r>
              <a:rPr lang="en-NZ" sz="3000" dirty="0"/>
              <a:t>I will give them an undivided heart and put a new spirit in them. I will remove from them their heart of stone and give them a heart of flesh. </a:t>
            </a:r>
            <a:r>
              <a:rPr lang="en-NZ" sz="3000" b="1" dirty="0"/>
              <a:t>Then they will follow my decrees and be careful to keep my laws.  They will be my people, and I will be their God.”</a:t>
            </a:r>
          </a:p>
        </p:txBody>
      </p:sp>
    </p:spTree>
    <p:extLst>
      <p:ext uri="{BB962C8B-B14F-4D97-AF65-F5344CB8AC3E}">
        <p14:creationId xmlns:p14="http://schemas.microsoft.com/office/powerpoint/2010/main" xmlns="" val="10142118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894719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EF7AE09-1932-47CE-BC72-C00100FB191A}"/>
              </a:ext>
            </a:extLst>
          </p:cNvPr>
          <p:cNvSpPr txBox="1"/>
          <p:nvPr/>
        </p:nvSpPr>
        <p:spPr>
          <a:xfrm>
            <a:off x="310929" y="501446"/>
            <a:ext cx="8617352" cy="6370975"/>
          </a:xfrm>
          <a:prstGeom prst="rect">
            <a:avLst/>
          </a:prstGeom>
          <a:noFill/>
        </p:spPr>
        <p:txBody>
          <a:bodyPr wrap="square" rtlCol="0">
            <a:spAutoFit/>
          </a:bodyPr>
          <a:lstStyle/>
          <a:p>
            <a:r>
              <a:rPr lang="en-NZ" sz="3000" b="1" baseline="30000" dirty="0"/>
              <a:t>7 </a:t>
            </a:r>
            <a:r>
              <a:rPr lang="en-NZ" sz="3000" dirty="0"/>
              <a:t>Then he brought me to the entrance to the court. I looked, and I saw a hole in the wall. </a:t>
            </a:r>
            <a:r>
              <a:rPr lang="en-NZ" sz="3000" b="1" baseline="30000" dirty="0"/>
              <a:t>8 </a:t>
            </a:r>
            <a:r>
              <a:rPr lang="en-NZ" sz="3000" dirty="0"/>
              <a:t>He said to me, “Son of man, now dig into the wall.” So I dug into the wall and saw a doorway there.</a:t>
            </a:r>
          </a:p>
          <a:p>
            <a:r>
              <a:rPr lang="en-NZ" sz="3000" b="1" baseline="30000" dirty="0"/>
              <a:t>9 </a:t>
            </a:r>
            <a:r>
              <a:rPr lang="en-NZ" sz="3000" dirty="0"/>
              <a:t>And he said to me, “Go in and see the wicked and detestable things they are doing here.” </a:t>
            </a:r>
          </a:p>
          <a:p>
            <a:r>
              <a:rPr lang="en-NZ" sz="3000" b="1" baseline="30000" dirty="0"/>
              <a:t>10 </a:t>
            </a:r>
            <a:r>
              <a:rPr lang="en-NZ" sz="3000" dirty="0"/>
              <a:t>So I went in and looked, and I saw portrayed all over the walls all kinds of crawling things and detestable (unclean) animals and all the idols of Israel. </a:t>
            </a:r>
          </a:p>
          <a:p>
            <a:r>
              <a:rPr lang="en-NZ" sz="3000" b="1" baseline="30000" dirty="0"/>
              <a:t>11 </a:t>
            </a:r>
            <a:r>
              <a:rPr lang="en-NZ" sz="3000" dirty="0"/>
              <a:t>In front of them stood seventy elders of Israel, and </a:t>
            </a:r>
            <a:r>
              <a:rPr lang="en-NZ" sz="3000" dirty="0" err="1"/>
              <a:t>Jaazaniah</a:t>
            </a:r>
            <a:r>
              <a:rPr lang="en-NZ" sz="3000" dirty="0"/>
              <a:t> son of </a:t>
            </a:r>
            <a:r>
              <a:rPr lang="en-NZ" sz="3000" dirty="0" err="1"/>
              <a:t>Shaphan</a:t>
            </a:r>
            <a:r>
              <a:rPr lang="en-NZ" sz="3000" dirty="0"/>
              <a:t> was standing among them. Each had a </a:t>
            </a:r>
            <a:r>
              <a:rPr lang="en-NZ" sz="3000" dirty="0" err="1"/>
              <a:t>censerin</a:t>
            </a:r>
            <a:r>
              <a:rPr lang="en-NZ" sz="3000" dirty="0"/>
              <a:t> his hand, and a fragrant cloud of incense was rising.</a:t>
            </a:r>
          </a:p>
          <a:p>
            <a:endParaRPr lang="en-NZ" dirty="0"/>
          </a:p>
        </p:txBody>
      </p:sp>
      <p:sp>
        <p:nvSpPr>
          <p:cNvPr id="3" name="Subtitle 2">
            <a:extLst>
              <a:ext uri="{FF2B5EF4-FFF2-40B4-BE49-F238E27FC236}">
                <a16:creationId xmlns:a16="http://schemas.microsoft.com/office/drawing/2014/main" xmlns="" id="{6F2C3364-B205-4CD2-BB27-0DE5F8E08866}"/>
              </a:ext>
            </a:extLst>
          </p:cNvPr>
          <p:cNvSpPr>
            <a:spLocks noGrp="1"/>
          </p:cNvSpPr>
          <p:nvPr>
            <p:ph type="subTitle" idx="1"/>
          </p:nvPr>
        </p:nvSpPr>
        <p:spPr>
          <a:xfrm>
            <a:off x="7377327" y="64558"/>
            <a:ext cx="1706311" cy="302469"/>
          </a:xfrm>
        </p:spPr>
        <p:txBody>
          <a:bodyPr>
            <a:noAutofit/>
          </a:bodyPr>
          <a:lstStyle/>
          <a:p>
            <a:r>
              <a:rPr lang="en-NZ" sz="2700" b="1" dirty="0"/>
              <a:t>Ezekiel 8</a:t>
            </a:r>
          </a:p>
        </p:txBody>
      </p:sp>
    </p:spTree>
    <p:extLst>
      <p:ext uri="{BB962C8B-B14F-4D97-AF65-F5344CB8AC3E}">
        <p14:creationId xmlns:p14="http://schemas.microsoft.com/office/powerpoint/2010/main" xmlns="" val="4010189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EF7AE09-1932-47CE-BC72-C00100FB191A}"/>
              </a:ext>
            </a:extLst>
          </p:cNvPr>
          <p:cNvSpPr txBox="1"/>
          <p:nvPr/>
        </p:nvSpPr>
        <p:spPr>
          <a:xfrm>
            <a:off x="310929" y="501446"/>
            <a:ext cx="8617352" cy="4144724"/>
          </a:xfrm>
          <a:prstGeom prst="rect">
            <a:avLst/>
          </a:prstGeom>
          <a:noFill/>
        </p:spPr>
        <p:txBody>
          <a:bodyPr wrap="square" rtlCol="0">
            <a:spAutoFit/>
          </a:bodyPr>
          <a:lstStyle/>
          <a:p>
            <a:r>
              <a:rPr lang="en-NZ" sz="3200" b="1" baseline="30000" dirty="0"/>
              <a:t>12 </a:t>
            </a:r>
            <a:r>
              <a:rPr lang="en-NZ" sz="3200" dirty="0"/>
              <a:t>He said to me, “Son of man, have you seen what the elders of Israel are doing in the darkness, each at the shrine of his own idol? </a:t>
            </a:r>
          </a:p>
          <a:p>
            <a:r>
              <a:rPr lang="en-NZ" sz="3200" dirty="0"/>
              <a:t>They say, ‘The </a:t>
            </a:r>
            <a:r>
              <a:rPr lang="en-NZ" sz="3200" cap="small" dirty="0"/>
              <a:t>Lord</a:t>
            </a:r>
            <a:r>
              <a:rPr lang="en-NZ" sz="3200" dirty="0"/>
              <a:t> does not see us; </a:t>
            </a:r>
          </a:p>
          <a:p>
            <a:r>
              <a:rPr lang="en-NZ" sz="3200" dirty="0"/>
              <a:t>the </a:t>
            </a:r>
            <a:r>
              <a:rPr lang="en-NZ" sz="3200" cap="small" dirty="0"/>
              <a:t>Lord</a:t>
            </a:r>
            <a:r>
              <a:rPr lang="en-NZ" sz="3200" dirty="0"/>
              <a:t> has forsaken the land.’” </a:t>
            </a:r>
          </a:p>
          <a:p>
            <a:endParaRPr lang="en-NZ" sz="3200" b="1" baseline="30000" dirty="0"/>
          </a:p>
          <a:p>
            <a:r>
              <a:rPr lang="en-NZ" sz="3200" b="1" baseline="30000" dirty="0"/>
              <a:t>13 </a:t>
            </a:r>
            <a:r>
              <a:rPr lang="en-NZ" sz="3200" dirty="0"/>
              <a:t>Again, he said, “You will see them doing things that are even more detestable.”</a:t>
            </a:r>
          </a:p>
          <a:p>
            <a:endParaRPr lang="en-NZ" dirty="0"/>
          </a:p>
        </p:txBody>
      </p:sp>
      <p:sp>
        <p:nvSpPr>
          <p:cNvPr id="3" name="Subtitle 2">
            <a:extLst>
              <a:ext uri="{FF2B5EF4-FFF2-40B4-BE49-F238E27FC236}">
                <a16:creationId xmlns:a16="http://schemas.microsoft.com/office/drawing/2014/main" xmlns="" id="{6F2C3364-B205-4CD2-BB27-0DE5F8E08866}"/>
              </a:ext>
            </a:extLst>
          </p:cNvPr>
          <p:cNvSpPr>
            <a:spLocks noGrp="1"/>
          </p:cNvSpPr>
          <p:nvPr>
            <p:ph type="subTitle" idx="1"/>
          </p:nvPr>
        </p:nvSpPr>
        <p:spPr>
          <a:xfrm>
            <a:off x="7377327" y="64558"/>
            <a:ext cx="1706311" cy="302469"/>
          </a:xfrm>
        </p:spPr>
        <p:txBody>
          <a:bodyPr>
            <a:noAutofit/>
          </a:bodyPr>
          <a:lstStyle/>
          <a:p>
            <a:r>
              <a:rPr lang="en-NZ" sz="2700" b="1" dirty="0"/>
              <a:t>Ezekiel 8</a:t>
            </a:r>
          </a:p>
        </p:txBody>
      </p:sp>
    </p:spTree>
    <p:extLst>
      <p:ext uri="{BB962C8B-B14F-4D97-AF65-F5344CB8AC3E}">
        <p14:creationId xmlns:p14="http://schemas.microsoft.com/office/powerpoint/2010/main" xmlns="" val="3195226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EF7AE09-1932-47CE-BC72-C00100FB191A}"/>
              </a:ext>
            </a:extLst>
          </p:cNvPr>
          <p:cNvSpPr txBox="1"/>
          <p:nvPr/>
        </p:nvSpPr>
        <p:spPr>
          <a:xfrm>
            <a:off x="310928" y="501446"/>
            <a:ext cx="8641343" cy="5909310"/>
          </a:xfrm>
          <a:prstGeom prst="rect">
            <a:avLst/>
          </a:prstGeom>
          <a:noFill/>
        </p:spPr>
        <p:txBody>
          <a:bodyPr wrap="square" rtlCol="0">
            <a:spAutoFit/>
          </a:bodyPr>
          <a:lstStyle/>
          <a:p>
            <a:r>
              <a:rPr lang="en-NZ" sz="3000" b="1" baseline="30000" dirty="0"/>
              <a:t>14 </a:t>
            </a:r>
            <a:r>
              <a:rPr lang="en-NZ" sz="3000" dirty="0"/>
              <a:t>Then he brought me to the entrance of the north gate of the house of the </a:t>
            </a:r>
            <a:r>
              <a:rPr lang="en-NZ" sz="3000" cap="small" dirty="0"/>
              <a:t>Lord</a:t>
            </a:r>
            <a:r>
              <a:rPr lang="en-NZ" sz="3000" dirty="0"/>
              <a:t>, and I saw women sitting there, mourning the god Tammuz.</a:t>
            </a:r>
            <a:r>
              <a:rPr lang="en-NZ" sz="3000" b="1" baseline="30000" dirty="0"/>
              <a:t>15 </a:t>
            </a:r>
            <a:r>
              <a:rPr lang="en-NZ" sz="3000" dirty="0"/>
              <a:t>He said to me, “Do you see this, son of man? You will see things that are even more detestable than this.”</a:t>
            </a:r>
          </a:p>
          <a:p>
            <a:endParaRPr lang="en-NZ" sz="3000" dirty="0"/>
          </a:p>
          <a:p>
            <a:r>
              <a:rPr lang="en-NZ" sz="3000" b="1" baseline="30000" dirty="0"/>
              <a:t>16 </a:t>
            </a:r>
            <a:r>
              <a:rPr lang="en-NZ" sz="3000" dirty="0"/>
              <a:t>He then brought me into the inner court of the house of the </a:t>
            </a:r>
            <a:r>
              <a:rPr lang="en-NZ" sz="3000" cap="small" dirty="0"/>
              <a:t>Lord</a:t>
            </a:r>
            <a:r>
              <a:rPr lang="en-NZ" sz="3000" dirty="0"/>
              <a:t>, and there at the entrance to the temple, between the portico and the altar, were about twenty-five men. With their backs toward the temple of the </a:t>
            </a:r>
            <a:r>
              <a:rPr lang="en-NZ" sz="3000" cap="small" dirty="0"/>
              <a:t>Lord</a:t>
            </a:r>
            <a:r>
              <a:rPr lang="en-NZ" sz="3000" dirty="0"/>
              <a:t> and their faces toward the east, they were bowing down to the sun in the east.</a:t>
            </a:r>
          </a:p>
          <a:p>
            <a:endParaRPr lang="en-NZ" dirty="0"/>
          </a:p>
        </p:txBody>
      </p:sp>
      <p:sp>
        <p:nvSpPr>
          <p:cNvPr id="3" name="Subtitle 2">
            <a:extLst>
              <a:ext uri="{FF2B5EF4-FFF2-40B4-BE49-F238E27FC236}">
                <a16:creationId xmlns:a16="http://schemas.microsoft.com/office/drawing/2014/main" xmlns="" id="{6F2C3364-B205-4CD2-BB27-0DE5F8E08866}"/>
              </a:ext>
            </a:extLst>
          </p:cNvPr>
          <p:cNvSpPr>
            <a:spLocks noGrp="1"/>
          </p:cNvSpPr>
          <p:nvPr>
            <p:ph type="subTitle" idx="1"/>
          </p:nvPr>
        </p:nvSpPr>
        <p:spPr>
          <a:xfrm>
            <a:off x="7377327" y="64558"/>
            <a:ext cx="1706311" cy="302469"/>
          </a:xfrm>
        </p:spPr>
        <p:txBody>
          <a:bodyPr>
            <a:noAutofit/>
          </a:bodyPr>
          <a:lstStyle/>
          <a:p>
            <a:r>
              <a:rPr lang="en-NZ" sz="2700" b="1" dirty="0"/>
              <a:t>Ezekiel 8</a:t>
            </a:r>
          </a:p>
        </p:txBody>
      </p:sp>
    </p:spTree>
    <p:extLst>
      <p:ext uri="{BB962C8B-B14F-4D97-AF65-F5344CB8AC3E}">
        <p14:creationId xmlns:p14="http://schemas.microsoft.com/office/powerpoint/2010/main" xmlns="" val="476051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EF7AE09-1932-47CE-BC72-C00100FB191A}"/>
              </a:ext>
            </a:extLst>
          </p:cNvPr>
          <p:cNvSpPr txBox="1"/>
          <p:nvPr/>
        </p:nvSpPr>
        <p:spPr>
          <a:xfrm>
            <a:off x="310929" y="501446"/>
            <a:ext cx="8617352" cy="5622052"/>
          </a:xfrm>
          <a:prstGeom prst="rect">
            <a:avLst/>
          </a:prstGeom>
          <a:noFill/>
        </p:spPr>
        <p:txBody>
          <a:bodyPr wrap="square" rtlCol="0">
            <a:spAutoFit/>
          </a:bodyPr>
          <a:lstStyle/>
          <a:p>
            <a:r>
              <a:rPr lang="en-NZ" sz="3200" b="1" baseline="30000" dirty="0"/>
              <a:t>17 </a:t>
            </a:r>
            <a:r>
              <a:rPr lang="en-NZ" sz="3200" dirty="0"/>
              <a:t>He said to me, “Have you seen this, son of man? Is it a trivial matter for the people of Judah to do the detestable things they are doing here? Must they also fill the land with violence and continually arouse my anger? Look at them putting the branch to their nose! </a:t>
            </a:r>
          </a:p>
          <a:p>
            <a:endParaRPr lang="en-NZ" sz="3200" b="1" baseline="30000" dirty="0"/>
          </a:p>
          <a:p>
            <a:r>
              <a:rPr lang="en-NZ" sz="3200" b="1" baseline="30000" dirty="0"/>
              <a:t>18 </a:t>
            </a:r>
            <a:r>
              <a:rPr lang="en-NZ" sz="3200" dirty="0"/>
              <a:t>Therefore I will deal with them in anger; I will not look on them with pity or spare them. Although they shout in my ears, I will not listen to them.”</a:t>
            </a:r>
          </a:p>
          <a:p>
            <a:endParaRPr lang="en-NZ" dirty="0"/>
          </a:p>
        </p:txBody>
      </p:sp>
      <p:sp>
        <p:nvSpPr>
          <p:cNvPr id="3" name="Subtitle 2">
            <a:extLst>
              <a:ext uri="{FF2B5EF4-FFF2-40B4-BE49-F238E27FC236}">
                <a16:creationId xmlns:a16="http://schemas.microsoft.com/office/drawing/2014/main" xmlns="" id="{6F2C3364-B205-4CD2-BB27-0DE5F8E08866}"/>
              </a:ext>
            </a:extLst>
          </p:cNvPr>
          <p:cNvSpPr>
            <a:spLocks noGrp="1"/>
          </p:cNvSpPr>
          <p:nvPr>
            <p:ph type="subTitle" idx="1"/>
          </p:nvPr>
        </p:nvSpPr>
        <p:spPr>
          <a:xfrm>
            <a:off x="7377327" y="64558"/>
            <a:ext cx="1706311" cy="302469"/>
          </a:xfrm>
        </p:spPr>
        <p:txBody>
          <a:bodyPr>
            <a:noAutofit/>
          </a:bodyPr>
          <a:lstStyle/>
          <a:p>
            <a:r>
              <a:rPr lang="en-NZ" sz="2700" b="1" dirty="0"/>
              <a:t>Ezekiel 8</a:t>
            </a:r>
          </a:p>
        </p:txBody>
      </p:sp>
    </p:spTree>
    <p:extLst>
      <p:ext uri="{BB962C8B-B14F-4D97-AF65-F5344CB8AC3E}">
        <p14:creationId xmlns:p14="http://schemas.microsoft.com/office/powerpoint/2010/main" xmlns="" val="1344885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2389073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1733</TotalTime>
  <Words>809</Words>
  <Application>Microsoft Office PowerPoint</Application>
  <PresentationFormat>On-screen Show (4:3)</PresentationFormat>
  <Paragraphs>250</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….these men have set up idols in their  hearts. </vt:lpstr>
      <vt:lpstr>….these men have set up idols in their  hearts. </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and Jo Ennion</dc:creator>
  <cp:lastModifiedBy>Trinity Church</cp:lastModifiedBy>
  <cp:revision>190</cp:revision>
  <dcterms:created xsi:type="dcterms:W3CDTF">2015-09-11T08:00:48Z</dcterms:created>
  <dcterms:modified xsi:type="dcterms:W3CDTF">2018-10-06T21:00:11Z</dcterms:modified>
</cp:coreProperties>
</file>