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7" r:id="rId2"/>
    <p:sldId id="340" r:id="rId3"/>
    <p:sldId id="259" r:id="rId4"/>
    <p:sldId id="307" r:id="rId5"/>
    <p:sldId id="260" r:id="rId6"/>
    <p:sldId id="308" r:id="rId7"/>
    <p:sldId id="292" r:id="rId8"/>
    <p:sldId id="306" r:id="rId9"/>
    <p:sldId id="283" r:id="rId10"/>
    <p:sldId id="325" r:id="rId11"/>
    <p:sldId id="326" r:id="rId12"/>
    <p:sldId id="327" r:id="rId13"/>
    <p:sldId id="328" r:id="rId14"/>
    <p:sldId id="309" r:id="rId15"/>
    <p:sldId id="341" r:id="rId16"/>
    <p:sldId id="336" r:id="rId17"/>
    <p:sldId id="289" r:id="rId18"/>
    <p:sldId id="337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1028" autoAdjust="0"/>
  </p:normalViewPr>
  <p:slideViewPr>
    <p:cSldViewPr snapToGrid="0">
      <p:cViewPr varScale="1">
        <p:scale>
          <a:sx n="40" d="100"/>
          <a:sy n="40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A27F3-4A58-4FF1-82E4-A0CD2F19F8F6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4D7241-9EEC-4005-9316-76AF73979BBD}">
      <dgm:prSet/>
      <dgm:spPr/>
      <dgm:t>
        <a:bodyPr/>
        <a:lstStyle/>
        <a:p>
          <a:r>
            <a:rPr lang="en-NZ" dirty="0"/>
            <a:t>Unreached and Unengaged People Groups (UPGs)</a:t>
          </a:r>
          <a:endParaRPr lang="en-US" dirty="0"/>
        </a:p>
      </dgm:t>
    </dgm:pt>
    <dgm:pt modelId="{A1B688E1-165B-4E09-8F1D-AED0170D89EF}" type="parTrans" cxnId="{1550AA92-AE6F-4D75-8857-8E6E78DE24AF}">
      <dgm:prSet/>
      <dgm:spPr/>
      <dgm:t>
        <a:bodyPr/>
        <a:lstStyle/>
        <a:p>
          <a:endParaRPr lang="en-US"/>
        </a:p>
      </dgm:t>
    </dgm:pt>
    <dgm:pt modelId="{B312BEB0-6BD8-439B-97B1-B30D93EDD7B0}" type="sibTrans" cxnId="{1550AA92-AE6F-4D75-8857-8E6E78DE24AF}">
      <dgm:prSet/>
      <dgm:spPr/>
      <dgm:t>
        <a:bodyPr/>
        <a:lstStyle/>
        <a:p>
          <a:endParaRPr lang="en-US"/>
        </a:p>
      </dgm:t>
    </dgm:pt>
    <dgm:pt modelId="{A557C735-1A3F-4A41-802D-AD09D8D11037}">
      <dgm:prSet/>
      <dgm:spPr/>
      <dgm:t>
        <a:bodyPr/>
        <a:lstStyle/>
        <a:p>
          <a:r>
            <a:rPr lang="en-NZ" dirty="0"/>
            <a:t>Importance of Relationships</a:t>
          </a:r>
          <a:endParaRPr lang="en-US" dirty="0"/>
        </a:p>
      </dgm:t>
    </dgm:pt>
    <dgm:pt modelId="{1AA46C8B-8865-40F2-9CCB-8D157152761B}" type="parTrans" cxnId="{F316363B-999F-4758-B897-53993E3EF302}">
      <dgm:prSet/>
      <dgm:spPr/>
      <dgm:t>
        <a:bodyPr/>
        <a:lstStyle/>
        <a:p>
          <a:endParaRPr lang="en-US"/>
        </a:p>
      </dgm:t>
    </dgm:pt>
    <dgm:pt modelId="{CA912EF6-2625-457D-9A62-BCEA894754E4}" type="sibTrans" cxnId="{F316363B-999F-4758-B897-53993E3EF302}">
      <dgm:prSet/>
      <dgm:spPr/>
      <dgm:t>
        <a:bodyPr/>
        <a:lstStyle/>
        <a:p>
          <a:endParaRPr lang="en-US"/>
        </a:p>
      </dgm:t>
    </dgm:pt>
    <dgm:pt modelId="{8DDD36BF-A34B-4362-819F-6896C6C668AF}">
      <dgm:prSet/>
      <dgm:spPr/>
      <dgm:t>
        <a:bodyPr/>
        <a:lstStyle/>
        <a:p>
          <a:r>
            <a:rPr lang="en-NZ" dirty="0"/>
            <a:t>Encourage, support, disciple &amp; mentor other Christians – local Chinese and other foreigners</a:t>
          </a:r>
          <a:endParaRPr lang="en-US" dirty="0"/>
        </a:p>
      </dgm:t>
    </dgm:pt>
    <dgm:pt modelId="{9C16ACB8-3D8F-4F82-959E-498CA82D000B}" type="parTrans" cxnId="{B4337D81-6CEE-41ED-8CED-DD28CBF50C49}">
      <dgm:prSet/>
      <dgm:spPr/>
      <dgm:t>
        <a:bodyPr/>
        <a:lstStyle/>
        <a:p>
          <a:endParaRPr lang="en-US"/>
        </a:p>
      </dgm:t>
    </dgm:pt>
    <dgm:pt modelId="{10BD9519-3950-408A-88F9-90FD0D177B01}" type="sibTrans" cxnId="{B4337D81-6CEE-41ED-8CED-DD28CBF50C49}">
      <dgm:prSet/>
      <dgm:spPr/>
      <dgm:t>
        <a:bodyPr/>
        <a:lstStyle/>
        <a:p>
          <a:endParaRPr lang="en-US"/>
        </a:p>
      </dgm:t>
    </dgm:pt>
    <dgm:pt modelId="{74678BEE-3E15-489D-8210-BC43E9F317E1}" type="pres">
      <dgm:prSet presAssocID="{577A27F3-4A58-4FF1-82E4-A0CD2F19F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9987E3A-617A-4CFD-9848-598E4AB20910}" type="pres">
      <dgm:prSet presAssocID="{D84D7241-9EEC-4005-9316-76AF73979B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DB13173-B767-45F7-9B23-F6341E3BE66E}" type="pres">
      <dgm:prSet presAssocID="{B312BEB0-6BD8-439B-97B1-B30D93EDD7B0}" presName="spacer" presStyleCnt="0"/>
      <dgm:spPr/>
    </dgm:pt>
    <dgm:pt modelId="{6001434B-37A0-4FFA-8548-39E9C0172964}" type="pres">
      <dgm:prSet presAssocID="{A557C735-1A3F-4A41-802D-AD09D8D11037}" presName="parentText" presStyleLbl="node1" presStyleIdx="1" presStyleCnt="3" custLinFactNeighborX="-1112" custLinFactNeighborY="-7767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803BFCA-4F2C-41A2-9548-A4EAF2B8E8D7}" type="pres">
      <dgm:prSet presAssocID="{CA912EF6-2625-457D-9A62-BCEA894754E4}" presName="spacer" presStyleCnt="0"/>
      <dgm:spPr/>
    </dgm:pt>
    <dgm:pt modelId="{86B7EA2C-12FC-4E36-9A21-662EF32C387B}" type="pres">
      <dgm:prSet presAssocID="{8DDD36BF-A34B-4362-819F-6896C6C668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4337D81-6CEE-41ED-8CED-DD28CBF50C49}" srcId="{577A27F3-4A58-4FF1-82E4-A0CD2F19F8F6}" destId="{8DDD36BF-A34B-4362-819F-6896C6C668AF}" srcOrd="2" destOrd="0" parTransId="{9C16ACB8-3D8F-4F82-959E-498CA82D000B}" sibTransId="{10BD9519-3950-408A-88F9-90FD0D177B01}"/>
    <dgm:cxn modelId="{1A53E6D8-0829-45C1-BC9D-87DEC70C629C}" type="presOf" srcId="{A557C735-1A3F-4A41-802D-AD09D8D11037}" destId="{6001434B-37A0-4FFA-8548-39E9C0172964}" srcOrd="0" destOrd="0" presId="urn:microsoft.com/office/officeart/2005/8/layout/vList2"/>
    <dgm:cxn modelId="{37EEBEE5-B1E8-435C-BA10-50EBA25D8276}" type="presOf" srcId="{8DDD36BF-A34B-4362-819F-6896C6C668AF}" destId="{86B7EA2C-12FC-4E36-9A21-662EF32C387B}" srcOrd="0" destOrd="0" presId="urn:microsoft.com/office/officeart/2005/8/layout/vList2"/>
    <dgm:cxn modelId="{F316363B-999F-4758-B897-53993E3EF302}" srcId="{577A27F3-4A58-4FF1-82E4-A0CD2F19F8F6}" destId="{A557C735-1A3F-4A41-802D-AD09D8D11037}" srcOrd="1" destOrd="0" parTransId="{1AA46C8B-8865-40F2-9CCB-8D157152761B}" sibTransId="{CA912EF6-2625-457D-9A62-BCEA894754E4}"/>
    <dgm:cxn modelId="{1550AA92-AE6F-4D75-8857-8E6E78DE24AF}" srcId="{577A27F3-4A58-4FF1-82E4-A0CD2F19F8F6}" destId="{D84D7241-9EEC-4005-9316-76AF73979BBD}" srcOrd="0" destOrd="0" parTransId="{A1B688E1-165B-4E09-8F1D-AED0170D89EF}" sibTransId="{B312BEB0-6BD8-439B-97B1-B30D93EDD7B0}"/>
    <dgm:cxn modelId="{FFAFF3A2-8BFD-4D31-876B-609C9101CF18}" type="presOf" srcId="{D84D7241-9EEC-4005-9316-76AF73979BBD}" destId="{D9987E3A-617A-4CFD-9848-598E4AB20910}" srcOrd="0" destOrd="0" presId="urn:microsoft.com/office/officeart/2005/8/layout/vList2"/>
    <dgm:cxn modelId="{0EAD9BEE-939A-486E-B3AE-3A567F1544FE}" type="presOf" srcId="{577A27F3-4A58-4FF1-82E4-A0CD2F19F8F6}" destId="{74678BEE-3E15-489D-8210-BC43E9F317E1}" srcOrd="0" destOrd="0" presId="urn:microsoft.com/office/officeart/2005/8/layout/vList2"/>
    <dgm:cxn modelId="{7984DEEA-C466-4E6A-9C96-3E64091AA88F}" type="presParOf" srcId="{74678BEE-3E15-489D-8210-BC43E9F317E1}" destId="{D9987E3A-617A-4CFD-9848-598E4AB20910}" srcOrd="0" destOrd="0" presId="urn:microsoft.com/office/officeart/2005/8/layout/vList2"/>
    <dgm:cxn modelId="{CD3CFFB7-B6E2-48E2-BE0A-23508EBD149F}" type="presParOf" srcId="{74678BEE-3E15-489D-8210-BC43E9F317E1}" destId="{8DB13173-B767-45F7-9B23-F6341E3BE66E}" srcOrd="1" destOrd="0" presId="urn:microsoft.com/office/officeart/2005/8/layout/vList2"/>
    <dgm:cxn modelId="{584D3B77-99D8-4320-8142-E4F0100FB90E}" type="presParOf" srcId="{74678BEE-3E15-489D-8210-BC43E9F317E1}" destId="{6001434B-37A0-4FFA-8548-39E9C0172964}" srcOrd="2" destOrd="0" presId="urn:microsoft.com/office/officeart/2005/8/layout/vList2"/>
    <dgm:cxn modelId="{162062AD-1644-4611-859F-67EF493FAE7B}" type="presParOf" srcId="{74678BEE-3E15-489D-8210-BC43E9F317E1}" destId="{9803BFCA-4F2C-41A2-9548-A4EAF2B8E8D7}" srcOrd="3" destOrd="0" presId="urn:microsoft.com/office/officeart/2005/8/layout/vList2"/>
    <dgm:cxn modelId="{9A3F621F-1C19-4CB7-8007-9552F801264B}" type="presParOf" srcId="{74678BEE-3E15-489D-8210-BC43E9F317E1}" destId="{86B7EA2C-12FC-4E36-9A21-662EF32C38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87E3A-617A-4CFD-9848-598E4AB20910}">
      <dsp:nvSpPr>
        <dsp:cNvPr id="0" name=""/>
        <dsp:cNvSpPr/>
      </dsp:nvSpPr>
      <dsp:spPr>
        <a:xfrm>
          <a:off x="0" y="138194"/>
          <a:ext cx="7886700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Unreached and Unengaged People Groups (UPGs)</a:t>
          </a:r>
          <a:endParaRPr lang="en-US" sz="3100" kern="1200" dirty="0"/>
        </a:p>
      </dsp:txBody>
      <dsp:txXfrm>
        <a:off x="0" y="138194"/>
        <a:ext cx="7886700" cy="1233179"/>
      </dsp:txXfrm>
    </dsp:sp>
    <dsp:sp modelId="{6001434B-37A0-4FFA-8548-39E9C0172964}">
      <dsp:nvSpPr>
        <dsp:cNvPr id="0" name=""/>
        <dsp:cNvSpPr/>
      </dsp:nvSpPr>
      <dsp:spPr>
        <a:xfrm>
          <a:off x="0" y="1453719"/>
          <a:ext cx="7886700" cy="1233179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Importance of Relationships</a:t>
          </a:r>
          <a:endParaRPr lang="en-US" sz="3100" kern="1200" dirty="0"/>
        </a:p>
      </dsp:txBody>
      <dsp:txXfrm>
        <a:off x="0" y="1453719"/>
        <a:ext cx="7886700" cy="1233179"/>
      </dsp:txXfrm>
    </dsp:sp>
    <dsp:sp modelId="{86B7EA2C-12FC-4E36-9A21-662EF32C387B}">
      <dsp:nvSpPr>
        <dsp:cNvPr id="0" name=""/>
        <dsp:cNvSpPr/>
      </dsp:nvSpPr>
      <dsp:spPr>
        <a:xfrm>
          <a:off x="0" y="2783114"/>
          <a:ext cx="7886700" cy="12331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100" kern="1200" dirty="0"/>
            <a:t>Encourage, support, disciple &amp; mentor other Christians – local Chinese and other foreigners</a:t>
          </a:r>
          <a:endParaRPr lang="en-US" sz="3100" kern="1200" dirty="0"/>
        </a:p>
      </dsp:txBody>
      <dsp:txXfrm>
        <a:off x="0" y="2783114"/>
        <a:ext cx="7886700" cy="123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1A95C-3A5E-44F3-A65F-E52F58E66F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B5A11-EFAB-4399-98FC-63A4C7F5082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3043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/>
              <a:t>[ME]</a:t>
            </a:r>
          </a:p>
          <a:p>
            <a:endParaRPr lang="en-NZ" b="1" dirty="0"/>
          </a:p>
          <a:p>
            <a:r>
              <a:rPr lang="en-NZ" b="1" dirty="0"/>
              <a:t>Good morning, it is great to be here today</a:t>
            </a:r>
            <a:endParaRPr lang="en-NZ" dirty="0"/>
          </a:p>
          <a:p>
            <a:r>
              <a:rPr lang="en-NZ" dirty="0"/>
              <a:t>(Introduce us)</a:t>
            </a:r>
          </a:p>
          <a:p>
            <a:r>
              <a:rPr lang="en-NZ" dirty="0"/>
              <a:t>Today we want to share a little about our time in </a:t>
            </a:r>
            <a:r>
              <a:rPr lang="en-NZ" b="1" dirty="0"/>
              <a:t>Kunming, China</a:t>
            </a:r>
          </a:p>
          <a:p>
            <a:r>
              <a:rPr lang="en-NZ" b="1" dirty="0"/>
              <a:t>Who here is from China?</a:t>
            </a:r>
          </a:p>
          <a:p>
            <a:r>
              <a:rPr lang="en-NZ" b="1" dirty="0"/>
              <a:t>Is there anyone from Kunming or Yunnan?</a:t>
            </a:r>
          </a:p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36190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endParaRPr lang="en-NZ" dirty="0"/>
          </a:p>
          <a:p>
            <a:r>
              <a:rPr lang="en-NZ" dirty="0"/>
              <a:t>Chinese Kindergarten</a:t>
            </a:r>
          </a:p>
          <a:p>
            <a:endParaRPr lang="en-NZ" dirty="0"/>
          </a:p>
          <a:p>
            <a:r>
              <a:rPr lang="en-NZ" dirty="0"/>
              <a:t>Kiera’s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84337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20078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endParaRPr lang="en-NZ" dirty="0"/>
          </a:p>
          <a:p>
            <a:r>
              <a:rPr lang="en-NZ" dirty="0"/>
              <a:t>School – Micah</a:t>
            </a:r>
          </a:p>
          <a:p>
            <a:r>
              <a:rPr lang="en-NZ" dirty="0"/>
              <a:t>(He had a heart for minority groups)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171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endParaRPr lang="en-NZ" dirty="0"/>
          </a:p>
          <a:p>
            <a:r>
              <a:rPr lang="en-NZ" dirty="0"/>
              <a:t>(Micah’s last day – loved by his classmates)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67662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r>
              <a:rPr lang="en-NZ" dirty="0"/>
              <a:t>God gave us many opportunities - </a:t>
            </a:r>
            <a:r>
              <a:rPr lang="en-NZ" dirty="0" err="1"/>
              <a:t>eg.</a:t>
            </a:r>
            <a:r>
              <a:rPr lang="en-NZ" dirty="0"/>
              <a:t> </a:t>
            </a:r>
            <a:r>
              <a:rPr lang="en-NZ" dirty="0" err="1"/>
              <a:t>Musicise</a:t>
            </a:r>
            <a:endParaRPr lang="en-NZ" dirty="0"/>
          </a:p>
          <a:p>
            <a:endParaRPr lang="en-NZ" dirty="0"/>
          </a:p>
          <a:p>
            <a:r>
              <a:rPr lang="en-NZ" dirty="0"/>
              <a:t>(explain what you did in </a:t>
            </a:r>
            <a:r>
              <a:rPr lang="en-NZ" dirty="0" err="1"/>
              <a:t>musicise</a:t>
            </a:r>
            <a:r>
              <a:rPr lang="en-NZ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72890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endParaRPr lang="en-NZ" dirty="0"/>
          </a:p>
          <a:p>
            <a:r>
              <a:rPr lang="en-NZ" dirty="0"/>
              <a:t>(Micah’s last day – loved by his classmates)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124616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[Jo]</a:t>
            </a:r>
          </a:p>
          <a:p>
            <a:endParaRPr lang="en-NZ" dirty="0"/>
          </a:p>
          <a:p>
            <a:r>
              <a:rPr lang="en-NZ" dirty="0"/>
              <a:t>[ME]</a:t>
            </a:r>
          </a:p>
          <a:p>
            <a:endParaRPr lang="en-NZ" dirty="0"/>
          </a:p>
          <a:p>
            <a:r>
              <a:rPr lang="en-NZ" dirty="0"/>
              <a:t>[Jo]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16815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next?</a:t>
            </a:r>
          </a:p>
          <a:p>
            <a:endParaRPr lang="en-NZ" dirty="0"/>
          </a:p>
          <a:p>
            <a:r>
              <a:rPr lang="en-NZ" dirty="0"/>
              <a:t>We feel God leading us back to China</a:t>
            </a:r>
          </a:p>
          <a:p>
            <a:r>
              <a:rPr lang="en-NZ" dirty="0"/>
              <a:t>But what will that look like?</a:t>
            </a:r>
          </a:p>
          <a:p>
            <a:endParaRPr lang="en-NZ" dirty="0"/>
          </a:p>
          <a:p>
            <a:r>
              <a:rPr lang="en-NZ" dirty="0"/>
              <a:t>At this stage we are looking to be back in NZ this year, and return to China early next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97728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(each read one point alternately)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097159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 </a:t>
            </a:r>
            <a:r>
              <a:rPr lang="en-NZ" dirty="0"/>
              <a:t>Thank you for your support….</a:t>
            </a:r>
          </a:p>
          <a:p>
            <a:endParaRPr lang="en-NZ" dirty="0"/>
          </a:p>
          <a:p>
            <a:r>
              <a:rPr lang="en-NZ" dirty="0"/>
              <a:t>Supporters cards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84034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/>
              <a:t>[ME]</a:t>
            </a:r>
          </a:p>
          <a:p>
            <a:endParaRPr lang="en-NZ" b="1" dirty="0"/>
          </a:p>
          <a:p>
            <a:r>
              <a:rPr lang="en-NZ" b="1" dirty="0"/>
              <a:t>Good morning, it is great to be here today</a:t>
            </a:r>
            <a:endParaRPr lang="en-NZ" dirty="0"/>
          </a:p>
          <a:p>
            <a:r>
              <a:rPr lang="en-NZ" dirty="0"/>
              <a:t>(Introduce us)</a:t>
            </a:r>
          </a:p>
          <a:p>
            <a:r>
              <a:rPr lang="en-NZ" dirty="0"/>
              <a:t>Today we want to share a little about our time in </a:t>
            </a:r>
            <a:r>
              <a:rPr lang="en-NZ" b="1" dirty="0"/>
              <a:t>Kunming, China</a:t>
            </a:r>
          </a:p>
          <a:p>
            <a:r>
              <a:rPr lang="en-NZ" b="1" dirty="0"/>
              <a:t>Who here is from China?</a:t>
            </a:r>
          </a:p>
          <a:p>
            <a:r>
              <a:rPr lang="en-NZ" b="1" dirty="0"/>
              <a:t>Is there anyone from Kunming or Yunnan?</a:t>
            </a:r>
          </a:p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83976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r>
              <a:rPr lang="en-NZ" dirty="0"/>
              <a:t/>
            </a:r>
            <a:br>
              <a:rPr lang="en-NZ" dirty="0"/>
            </a:br>
            <a:r>
              <a:rPr lang="en-NZ" dirty="0"/>
              <a:t>Where we were. (describe)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27028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/>
              <a:t>[Jo]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Where we were. (describe)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[KM a “small city” with 8 million people]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09731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[ME]  </a:t>
            </a:r>
            <a:r>
              <a:rPr lang="en-NZ" dirty="0"/>
              <a:t>One of the special things about Yunnan is there are many (</a:t>
            </a:r>
            <a:r>
              <a:rPr lang="en-NZ" dirty="0" err="1"/>
              <a:t>shaoshu</a:t>
            </a:r>
            <a:r>
              <a:rPr lang="en-NZ" dirty="0"/>
              <a:t> </a:t>
            </a:r>
            <a:r>
              <a:rPr lang="en-NZ" dirty="0" err="1"/>
              <a:t>minzu</a:t>
            </a:r>
            <a:r>
              <a:rPr lang="en-NZ" dirty="0"/>
              <a:t>) people groups. They all have different culture, language and ethnicity. </a:t>
            </a:r>
          </a:p>
          <a:p>
            <a:r>
              <a:rPr lang="en-NZ" dirty="0"/>
              <a:t>The majority in China are “Han”, but there are 56 official minority groups in China, </a:t>
            </a:r>
          </a:p>
          <a:p>
            <a:r>
              <a:rPr lang="en-NZ" dirty="0"/>
              <a:t>26 of which were in the province where we lived – Yunnan.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14900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[ME]</a:t>
            </a:r>
          </a:p>
          <a:p>
            <a:endParaRPr lang="en-N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(The minority groups had colourful traditional clothes. (in this photo) My son Micah is wearing the costume from the Dai minority group and he has been learning the Hulusi is a traditional musical instrument which is also from the Dai minority group.</a:t>
            </a:r>
            <a:endParaRPr lang="en-NZ" b="1" dirty="0"/>
          </a:p>
          <a:p>
            <a:endParaRPr lang="en-NZ" dirty="0"/>
          </a:p>
          <a:p>
            <a:r>
              <a:rPr lang="en-NZ" dirty="0"/>
              <a:t>God put many people into our lives, including people from different people groups.</a:t>
            </a:r>
          </a:p>
          <a:p>
            <a:r>
              <a:rPr lang="en-NZ" dirty="0"/>
              <a:t>As a family we had a heart for the minority groups, especially when we discovered that some have never heard about Jesus.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58800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/>
              <a:t>[ME] </a:t>
            </a:r>
            <a:r>
              <a:rPr lang="en-NZ" b="0" dirty="0"/>
              <a:t>Houses are very different to NZ. Most of the new apartment blocks in KM are over 30 stories high.</a:t>
            </a:r>
          </a:p>
          <a:p>
            <a:r>
              <a:rPr lang="en-NZ" b="0" dirty="0"/>
              <a:t>The apartment complex where we stayed was 17 stories high. Around this courtyard would have been about 400 apartments, with </a:t>
            </a:r>
            <a:r>
              <a:rPr lang="en-NZ" b="0" dirty="0" err="1"/>
              <a:t>atleast</a:t>
            </a:r>
            <a:r>
              <a:rPr lang="en-NZ" b="0" dirty="0"/>
              <a:t> 1000 people there. We loved the courtyard. It was a great place for our children to play and also a great place to meet our neighbours.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21372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[Jo]</a:t>
            </a:r>
          </a:p>
          <a:p>
            <a:endParaRPr lang="en-NZ" dirty="0"/>
          </a:p>
          <a:p>
            <a:r>
              <a:rPr lang="en-NZ" dirty="0"/>
              <a:t>Neighbours (Kiera playing with </a:t>
            </a:r>
            <a:r>
              <a:rPr lang="en-NZ" dirty="0" err="1"/>
              <a:t>RuiRui</a:t>
            </a:r>
            <a:r>
              <a:rPr lang="en-NZ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23179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[ME]</a:t>
            </a:r>
          </a:p>
          <a:p>
            <a:endParaRPr lang="en-NZ" dirty="0"/>
          </a:p>
          <a:p>
            <a:r>
              <a:rPr lang="en-NZ" dirty="0"/>
              <a:t>We went to China on a student visa.  So officially we went to China to study mandarin.</a:t>
            </a:r>
          </a:p>
          <a:p>
            <a:r>
              <a:rPr lang="en-NZ" dirty="0"/>
              <a:t>I studied at a small language school, one on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This is a photo of one of my teachers.  Usually we would sit at this desk with a Chinese text books and I would learn listening, speaking, reading and writing.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But because I had passed HSK4 exam my teacher also gave me one lesson, teaching me Chinese calligraphy, which was a hobby of 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B5A11-EFAB-4399-98FC-63A4C7F5082A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24148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9F036-EA80-4665-BE9F-2B35B0E43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F9A90C-6FEC-42C9-8C43-6DA73891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9B483D-262F-4252-84EA-DADA8BCB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4490FD-00F5-4952-AA24-D407B7F3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D0B42B-1F52-4233-A1FC-06B5FD4A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07357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DFF5A6-DA38-4509-BD3F-D55140EC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737EAD-A519-49B9-B515-772298548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5E8320-4D16-450D-9FC2-968CE46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DC654-ECF8-47B6-B88D-A094E5C1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DBC4C0-6F56-4ABF-9A07-96849314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47810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3C7112C-931B-4029-BAAF-CDB6A827B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FA7552-4AE6-4885-8D19-03510C590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9732A-C504-4E47-8F7A-A4617705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BBF2EE-EE6E-4670-8020-3875BFCF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D41FDA-CFFA-4602-8978-4D551ED2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7227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97C174-7EB4-48EA-B7C0-199FC1BD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F38659-5193-480E-9EC7-FD70F821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2F96A4-71E2-4144-91E4-CE881B99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959CB-2C61-409E-AD59-714BBBF6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352D42-08E1-46B1-84E9-9D4E97D4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44927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00EFC-548B-4093-8FED-0632341C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1AA13-197F-4B07-9C38-99D074457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988863-044F-41E7-9946-5E15E5B1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2621D-38BE-4C53-B9E6-74ED2A4E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1001C-1798-4D9B-B9ED-834D6C05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8922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2DA205-6E01-4DB6-8879-BDA17D85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8CA82F-0B9E-47AB-8161-C9CF8758B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B92667-6ACE-4FFF-B99A-EE3F9D239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E1ED11-6986-4C45-9B38-EFE4F952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4D2F96-D171-40B9-8281-DF7D23FD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577B8E-037E-4D02-B1DF-4DABAB48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9796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152AF-B3D5-4414-A41A-DB0B36B8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7F3285-D376-48E4-B73E-77D23F5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F74766-3F68-4C07-AE05-0522E7C34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E819BE5-82C5-424E-8A64-8CDD7D05D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1147588-82B7-4F1D-BCBA-926001F8A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2FD34F-AAAC-4B79-84FD-08D8E147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F317EC-9B0E-43EE-80D0-A507B30C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EDA9A1-8741-4737-A9B8-18DD6400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72026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E3592-A1F5-4954-B82B-AB5E4869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6AE62D1-2912-4ACC-9A84-6C384F79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1B0BD8-9317-4A5A-9091-0920FF70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5F1561-2066-4781-9450-677B059E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411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D9EF3E4-98B0-4705-845A-F89CCB9E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872706-AABC-4F5E-9F74-705905F4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9EDDEC-1786-4282-8434-523EADCF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6227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397BC-E45B-44BF-B92D-5F87A1CF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5721B6-BB72-41DD-B469-90CB2503E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2977C7-33B7-437F-ADBC-ACD1BDC3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642802-3869-4B73-A8AF-97D11BBF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437299-D38D-4DD4-9DAC-659AEA27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0633FC2-569D-4452-8535-71CD153B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50206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3BB19-00B4-42C4-B37D-553B7562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AA9A3-E6B0-4298-A7D2-227BBE4B6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A21FDE-55C5-4A38-BAED-616A98F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D97BD1-B023-41EC-B9E6-DC97343E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955264-90A8-4B90-B485-B55739E8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F269C1-9254-4811-9AEF-783AF184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68601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FB8BE6-992F-44E6-A9EB-339520AC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8FBA8D-4E2E-4BE0-B4A0-17B97B695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EEC4C7-08C3-42BF-BAE5-1C9DAA138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97E1-BA83-4FF7-A8CB-3F6E987D93F8}" type="datetimeFigureOut">
              <a:rPr lang="en-NZ" smtClean="0"/>
              <a:pPr/>
              <a:t>18/02/2018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5FC3ED-007D-46EC-AA30-5DB90757A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52976-1C9A-4E3A-B0CC-6DC0F4B1A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E01B-8E14-474E-8762-828529A5C53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11677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4closurefraud.org/2012/10/16/is-it-time-to-pray-the-greatest-trick-the-devil-ever-pulled-was-convincing-people-that-fiat-money-was-rea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70982A-3686-4A25-8A99-63E12F2F356B}"/>
              </a:ext>
            </a:extLst>
          </p:cNvPr>
          <p:cNvSpPr/>
          <p:nvPr/>
        </p:nvSpPr>
        <p:spPr>
          <a:xfrm>
            <a:off x="990600" y="700609"/>
            <a:ext cx="7162800" cy="5456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 descr="JHF logo">
            <a:extLst>
              <a:ext uri="{FF2B5EF4-FFF2-40B4-BE49-F238E27FC236}">
                <a16:creationId xmlns="" xmlns:a16="http://schemas.microsoft.com/office/drawing/2014/main" id="{58D86203-DBB4-44BD-B63D-E86FB653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06253"/>
            <a:ext cx="5219700" cy="368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C9BA5-3213-4C4C-960F-A0A55D6192D3}"/>
              </a:ext>
            </a:extLst>
          </p:cNvPr>
          <p:cNvSpPr/>
          <p:nvPr/>
        </p:nvSpPr>
        <p:spPr>
          <a:xfrm>
            <a:off x="1428749" y="4795896"/>
            <a:ext cx="6496050" cy="16214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NZ" sz="3000" b="1" i="1" dirty="0">
                <a:solidFill>
                  <a:srgbClr val="0045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“Serving the Communities of China </a:t>
            </a:r>
          </a:p>
          <a:p>
            <a:pPr algn="ctr">
              <a:spcAft>
                <a:spcPts val="600"/>
              </a:spcAft>
            </a:pPr>
            <a:r>
              <a:rPr lang="en-NZ" sz="3000" b="1" i="1" dirty="0">
                <a:solidFill>
                  <a:srgbClr val="00457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Hope and Love”</a:t>
            </a:r>
            <a:endParaRPr lang="en-NZ" sz="3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7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1D7E7CE5-6720-4B39-9BD3-FA9C358C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4" r="468" b="-3"/>
          <a:stretch/>
        </p:blipFill>
        <p:spPr>
          <a:xfrm>
            <a:off x="482883" y="3130095"/>
            <a:ext cx="3393994" cy="2307860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B3AF69A1-2FAF-4801-9AC5-9BD11F3DB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78" r="12520" b="2"/>
          <a:stretch/>
        </p:blipFill>
        <p:spPr>
          <a:xfrm>
            <a:off x="4039643" y="625654"/>
            <a:ext cx="4754335" cy="4823757"/>
          </a:xfrm>
          <a:prstGeom prst="rect">
            <a:avLst/>
          </a:prstGeom>
        </p:spPr>
      </p:pic>
      <p:pic>
        <p:nvPicPr>
          <p:cNvPr id="8" name="Picture 7" descr="A picture containing indoor, child, person&#10;&#10;Description generated with very high confidence">
            <a:extLst>
              <a:ext uri="{FF2B5EF4-FFF2-40B4-BE49-F238E27FC236}">
                <a16:creationId xmlns="" xmlns:a16="http://schemas.microsoft.com/office/drawing/2014/main" id="{DF5C124A-4218-4924-BE1F-BB8422A88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1" r="1039" b="1"/>
          <a:stretch/>
        </p:blipFill>
        <p:spPr>
          <a:xfrm>
            <a:off x="480957" y="643466"/>
            <a:ext cx="3395848" cy="2307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E0D12B-B791-41D2-AEFD-B749249A985B}"/>
              </a:ext>
            </a:extLst>
          </p:cNvPr>
          <p:cNvSpPr txBox="1"/>
          <p:nvPr/>
        </p:nvSpPr>
        <p:spPr>
          <a:xfrm>
            <a:off x="1607820" y="5776956"/>
            <a:ext cx="615696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Chinese Kindergarten</a:t>
            </a:r>
          </a:p>
        </p:txBody>
      </p:sp>
    </p:spTree>
    <p:extLst>
      <p:ext uri="{BB962C8B-B14F-4D97-AF65-F5344CB8AC3E}">
        <p14:creationId xmlns="" xmlns:p14="http://schemas.microsoft.com/office/powerpoint/2010/main" val="42665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front of a store&#10;&#10;Description generated with high confidence">
            <a:extLst>
              <a:ext uri="{FF2B5EF4-FFF2-40B4-BE49-F238E27FC236}">
                <a16:creationId xmlns="" xmlns:a16="http://schemas.microsoft.com/office/drawing/2014/main" id="{029C1FB9-7B18-45E0-886D-A99486233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69" r="6" b="6"/>
          <a:stretch/>
        </p:blipFill>
        <p:spPr>
          <a:xfrm>
            <a:off x="441960" y="304800"/>
            <a:ext cx="8243473" cy="5602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950906-157F-47E1-B41B-F2B9F642414A}"/>
              </a:ext>
            </a:extLst>
          </p:cNvPr>
          <p:cNvSpPr txBox="1"/>
          <p:nvPr/>
        </p:nvSpPr>
        <p:spPr>
          <a:xfrm>
            <a:off x="236221" y="6052529"/>
            <a:ext cx="87020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Chinese Primary School - Kiera </a:t>
            </a:r>
          </a:p>
        </p:txBody>
      </p:sp>
    </p:spTree>
    <p:extLst>
      <p:ext uri="{BB962C8B-B14F-4D97-AF65-F5344CB8AC3E}">
        <p14:creationId xmlns="" xmlns:p14="http://schemas.microsoft.com/office/powerpoint/2010/main" val="29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C5AFB0-18FC-4EAD-A3EC-DD4E10DE3846}"/>
              </a:ext>
            </a:extLst>
          </p:cNvPr>
          <p:cNvSpPr txBox="1"/>
          <p:nvPr/>
        </p:nvSpPr>
        <p:spPr>
          <a:xfrm>
            <a:off x="236221" y="6052529"/>
            <a:ext cx="87020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Chinese Primary School - Micah </a:t>
            </a:r>
          </a:p>
        </p:txBody>
      </p:sp>
      <p:pic>
        <p:nvPicPr>
          <p:cNvPr id="3" name="Picture 2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0BC3F57B-FB9D-4C2B-A470-3CD25493C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2376"/>
            <a:ext cx="8107680" cy="56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1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rowd&#10;&#10;Description generated with high confidence">
            <a:extLst>
              <a:ext uri="{FF2B5EF4-FFF2-40B4-BE49-F238E27FC236}">
                <a16:creationId xmlns="" xmlns:a16="http://schemas.microsoft.com/office/drawing/2014/main" id="{8714F440-6DCD-49CE-AF69-FD37650E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1" b="29875"/>
          <a:stretch/>
        </p:blipFill>
        <p:spPr>
          <a:xfrm>
            <a:off x="331470" y="228600"/>
            <a:ext cx="8481060" cy="6360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7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ake&#10;&#10;Description generated with very high confidence">
            <a:extLst>
              <a:ext uri="{FF2B5EF4-FFF2-40B4-BE49-F238E27FC236}">
                <a16:creationId xmlns="" xmlns:a16="http://schemas.microsoft.com/office/drawing/2014/main" id="{BA8F4157-0248-47E9-9DD4-0767E469C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3807" y="533806"/>
            <a:ext cx="4270462" cy="3202847"/>
          </a:xfrm>
          <a:prstGeom prst="rect">
            <a:avLst/>
          </a:prstGeom>
        </p:spPr>
      </p:pic>
      <p:pic>
        <p:nvPicPr>
          <p:cNvPr id="13" name="Picture 12" descr="A picture containing person, indoor, sitting, child&#10;&#10;Description generated with very high confidence">
            <a:extLst>
              <a:ext uri="{FF2B5EF4-FFF2-40B4-BE49-F238E27FC236}">
                <a16:creationId xmlns="" xmlns:a16="http://schemas.microsoft.com/office/drawing/2014/main" id="{97692F87-E08D-405D-90B1-34FDDCA70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3809" y="3697497"/>
            <a:ext cx="4270463" cy="3202847"/>
          </a:xfrm>
          <a:prstGeom prst="rect">
            <a:avLst/>
          </a:prstGeom>
        </p:spPr>
      </p:pic>
      <p:pic>
        <p:nvPicPr>
          <p:cNvPr id="8" name="Picture 7" descr="A group of people in a room&#10;&#10;Description generated with very high confidence">
            <a:extLst>
              <a:ext uri="{FF2B5EF4-FFF2-40B4-BE49-F238E27FC236}">
                <a16:creationId xmlns="" xmlns:a16="http://schemas.microsoft.com/office/drawing/2014/main" id="{19EEFFB9-B372-4310-9E9B-5E595A2F2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61" y="2473890"/>
            <a:ext cx="5604713" cy="4203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A99487-EBFF-4E32-9E76-A5C8367F63BA}"/>
              </a:ext>
            </a:extLst>
          </p:cNvPr>
          <p:cNvSpPr txBox="1"/>
          <p:nvPr/>
        </p:nvSpPr>
        <p:spPr>
          <a:xfrm>
            <a:off x="3534449" y="1060710"/>
            <a:ext cx="4899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NZ" sz="3000" dirty="0">
                <a:solidFill>
                  <a:schemeClr val="bg1"/>
                </a:solidFill>
              </a:rPr>
              <a:t>Music and Movement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NZ" sz="3000" dirty="0">
                <a:solidFill>
                  <a:schemeClr val="bg1"/>
                </a:solidFill>
              </a:rPr>
              <a:t>Community Outreach</a:t>
            </a:r>
          </a:p>
          <a:p>
            <a:pPr algn="ctr"/>
            <a:endParaRPr lang="en-NZ" sz="3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B096AD-F799-4508-881F-11C91C119962}"/>
              </a:ext>
            </a:extLst>
          </p:cNvPr>
          <p:cNvSpPr txBox="1"/>
          <p:nvPr/>
        </p:nvSpPr>
        <p:spPr>
          <a:xfrm>
            <a:off x="4650287" y="340659"/>
            <a:ext cx="259221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Musicise</a:t>
            </a:r>
            <a:endParaRPr lang="en-US" sz="5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ground&#10;&#10;Description generated with very high confidence">
            <a:extLst>
              <a:ext uri="{FF2B5EF4-FFF2-40B4-BE49-F238E27FC236}">
                <a16:creationId xmlns="" xmlns:a16="http://schemas.microsoft.com/office/drawing/2014/main" id="{19F2997B-1E03-4004-B492-3E2D7E23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45" t="10979" r="11105" b="4923"/>
          <a:stretch/>
        </p:blipFill>
        <p:spPr>
          <a:xfrm rot="5400000">
            <a:off x="1064408" y="-78594"/>
            <a:ext cx="3217887" cy="3797298"/>
          </a:xfrm>
          <a:prstGeom prst="rect">
            <a:avLst/>
          </a:prstGeom>
        </p:spPr>
      </p:pic>
      <p:pic>
        <p:nvPicPr>
          <p:cNvPr id="4" name="Picture 3" descr="A picture containing person, indoor&#10;&#10;Description generated with very high confidence">
            <a:extLst>
              <a:ext uri="{FF2B5EF4-FFF2-40B4-BE49-F238E27FC236}">
                <a16:creationId xmlns="" xmlns:a16="http://schemas.microsoft.com/office/drawing/2014/main" id="{FF92F510-601E-4466-B079-DBD0379F87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6" t="30563" r="42222" b="20919"/>
          <a:stretch/>
        </p:blipFill>
        <p:spPr>
          <a:xfrm rot="5400000">
            <a:off x="4439962" y="1675752"/>
            <a:ext cx="4911773" cy="3506496"/>
          </a:xfrm>
          <a:prstGeom prst="rect">
            <a:avLst/>
          </a:prstGeom>
        </p:spPr>
      </p:pic>
      <p:pic>
        <p:nvPicPr>
          <p:cNvPr id="8" name="Picture 7" descr="A store filled with lots of fresh produce&#10;&#10;Description generated with very high confidence">
            <a:extLst>
              <a:ext uri="{FF2B5EF4-FFF2-40B4-BE49-F238E27FC236}">
                <a16:creationId xmlns="" xmlns:a16="http://schemas.microsoft.com/office/drawing/2014/main" id="{21B94963-C7E8-470E-9F53-1EE54123A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4" y="3705227"/>
            <a:ext cx="3797296" cy="2847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1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3D550-EB08-418A-9D0E-8B1CC349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bg1"/>
                </a:solidFill>
              </a:rPr>
              <a:t>What God Placed on our Hearts</a:t>
            </a:r>
          </a:p>
        </p:txBody>
      </p:sp>
      <p:graphicFrame>
        <p:nvGraphicFramePr>
          <p:cNvPr id="41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1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61E5C-1212-49DC-8826-78BDE66E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600324"/>
            <a:ext cx="4804315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next…..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90F7B2-F125-45AC-8C8B-0009B690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286" y="3755552"/>
            <a:ext cx="3125532" cy="20627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41918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="" xmlns:a16="http://schemas.microsoft.com/office/drawing/2014/main" id="{46C496A7-2A2A-4ADB-892C-A7A13BB06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045" y="2664343"/>
            <a:ext cx="2569467" cy="1528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872A4-DBA8-488A-BD83-A7B080ED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r>
              <a:rPr lang="en-NZ" b="1">
                <a:solidFill>
                  <a:schemeClr val="bg1"/>
                </a:solidFill>
              </a:rPr>
              <a:t>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8888A5-2306-46DF-A852-F2722A10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0636" y="1721977"/>
            <a:ext cx="5370763" cy="4666297"/>
          </a:xfrm>
        </p:spPr>
        <p:txBody>
          <a:bodyPr>
            <a:no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That we would trust in God’s timing for returning to China</a:t>
            </a:r>
          </a:p>
          <a:p>
            <a:r>
              <a:rPr lang="en-NZ" sz="2400" dirty="0">
                <a:solidFill>
                  <a:schemeClr val="bg1"/>
                </a:solidFill>
              </a:rPr>
              <a:t>That we would use our time well in NZ to prepare</a:t>
            </a:r>
          </a:p>
          <a:p>
            <a:r>
              <a:rPr lang="en-NZ" sz="2400" dirty="0">
                <a:solidFill>
                  <a:schemeClr val="bg1"/>
                </a:solidFill>
              </a:rPr>
              <a:t>That God would go before us and prepare hearts</a:t>
            </a:r>
          </a:p>
          <a:p>
            <a:r>
              <a:rPr lang="en-NZ" sz="2400" dirty="0">
                <a:solidFill>
                  <a:schemeClr val="bg1"/>
                </a:solidFill>
              </a:rPr>
              <a:t>That relationships we have formed would continue to be able to be built upon even from a distance</a:t>
            </a:r>
          </a:p>
          <a:p>
            <a:r>
              <a:rPr lang="en-NZ" sz="2400" dirty="0">
                <a:solidFill>
                  <a:schemeClr val="bg1"/>
                </a:solidFill>
              </a:rPr>
              <a:t>For support to be raised for us to return long-term </a:t>
            </a:r>
          </a:p>
          <a:p>
            <a:r>
              <a:rPr lang="en-NZ" sz="2400" dirty="0">
                <a:solidFill>
                  <a:schemeClr val="bg1"/>
                </a:solidFill>
              </a:rPr>
              <a:t>For our brothers and sisters in China</a:t>
            </a:r>
          </a:p>
        </p:txBody>
      </p:sp>
    </p:spTree>
    <p:extLst>
      <p:ext uri="{BB962C8B-B14F-4D97-AF65-F5344CB8AC3E}">
        <p14:creationId xmlns="" xmlns:p14="http://schemas.microsoft.com/office/powerpoint/2010/main" val="41105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CFEC3-C90E-4BC0-8E36-F27967F9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996" y="640082"/>
            <a:ext cx="4705943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 for your support!</a:t>
            </a:r>
          </a:p>
        </p:txBody>
      </p:sp>
      <p:pic>
        <p:nvPicPr>
          <p:cNvPr id="5" name="Content Placeholder 4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5B7917BC-F584-493F-B51C-D2203244E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1" r="13954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6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0C373F2F-78B8-413F-AD32-C12F62EC3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37" y="1472262"/>
            <a:ext cx="3488525" cy="3487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B91042E-A1F8-41FB-9539-40056CDBE42E}"/>
              </a:ext>
            </a:extLst>
          </p:cNvPr>
          <p:cNvSpPr txBox="1">
            <a:spLocks/>
          </p:cNvSpPr>
          <p:nvPr/>
        </p:nvSpPr>
        <p:spPr>
          <a:xfrm>
            <a:off x="482252" y="4634954"/>
            <a:ext cx="8232645" cy="2010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</a:rPr>
              <a:t>Sharing about our time in Kunming, China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1F35B0-D5A0-4B0A-9D37-B2C29DB90F8D}"/>
              </a:ext>
            </a:extLst>
          </p:cNvPr>
          <p:cNvSpPr txBox="1">
            <a:spLocks/>
          </p:cNvSpPr>
          <p:nvPr/>
        </p:nvSpPr>
        <p:spPr>
          <a:xfrm>
            <a:off x="455677" y="382043"/>
            <a:ext cx="8232645" cy="893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</a:rPr>
              <a:t>Mark, Joanne, Micah &amp; Kiera</a:t>
            </a:r>
          </a:p>
        </p:txBody>
      </p:sp>
    </p:spTree>
    <p:extLst>
      <p:ext uri="{BB962C8B-B14F-4D97-AF65-F5344CB8AC3E}">
        <p14:creationId xmlns="" xmlns:p14="http://schemas.microsoft.com/office/powerpoint/2010/main" val="31049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3611060B-A86A-4E6C-9F23-2643CB14A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37" b="2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648EB682-9101-455D-8D8F-6FF8ECAAB55E}"/>
              </a:ext>
            </a:extLst>
          </p:cNvPr>
          <p:cNvSpPr/>
          <p:nvPr/>
        </p:nvSpPr>
        <p:spPr>
          <a:xfrm>
            <a:off x="4066338" y="5364933"/>
            <a:ext cx="86810" cy="1041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7631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928B92E4-3FA6-42E4-A1AB-2F94C92A9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13" y="231732"/>
            <a:ext cx="6230545" cy="6375747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7EBA1CF4-0020-4B5D-A783-A91B911A1608}"/>
              </a:ext>
            </a:extLst>
          </p:cNvPr>
          <p:cNvSpPr/>
          <p:nvPr/>
        </p:nvSpPr>
        <p:spPr>
          <a:xfrm>
            <a:off x="5156102" y="3213588"/>
            <a:ext cx="186249" cy="2154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E43720-5F59-40C3-9619-AF0C652BE37A}"/>
              </a:ext>
            </a:extLst>
          </p:cNvPr>
          <p:cNvSpPr txBox="1"/>
          <p:nvPr/>
        </p:nvSpPr>
        <p:spPr>
          <a:xfrm>
            <a:off x="5805813" y="5630449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VIETNAM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越南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D67EF7-2C4A-4DB3-8695-D92F27DA23FA}"/>
              </a:ext>
            </a:extLst>
          </p:cNvPr>
          <p:cNvSpPr txBox="1"/>
          <p:nvPr/>
        </p:nvSpPr>
        <p:spPr>
          <a:xfrm>
            <a:off x="3569918" y="2582264"/>
            <a:ext cx="1772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昆明</a:t>
            </a:r>
            <a:r>
              <a:rPr lang="en-NZ" sz="3000" b="1" dirty="0">
                <a:solidFill>
                  <a:srgbClr val="FF0000"/>
                </a:solidFill>
              </a:rPr>
              <a:t>  Kunming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6D8807-A66A-4217-97E0-6655A8211429}"/>
              </a:ext>
            </a:extLst>
          </p:cNvPr>
          <p:cNvSpPr txBox="1"/>
          <p:nvPr/>
        </p:nvSpPr>
        <p:spPr>
          <a:xfrm>
            <a:off x="3335055" y="3595558"/>
            <a:ext cx="2473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/>
              <a:t>YUNNAN</a:t>
            </a:r>
            <a:endParaRPr lang="en-NZ" altLang="zh-CN" sz="4000" b="1" dirty="0"/>
          </a:p>
          <a:p>
            <a:pPr algn="ctr"/>
            <a:r>
              <a:rPr lang="zh-CN" altLang="en-US" sz="4000" b="1" dirty="0"/>
              <a:t>云南</a:t>
            </a:r>
            <a:endParaRPr lang="en-NZ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F68FA7-1734-4D4F-8CD9-11DEF59F242B}"/>
              </a:ext>
            </a:extLst>
          </p:cNvPr>
          <p:cNvSpPr txBox="1"/>
          <p:nvPr/>
        </p:nvSpPr>
        <p:spPr>
          <a:xfrm>
            <a:off x="1609594" y="5605397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MYANMA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缅甸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E11EBB7-4403-4BF7-B03E-2B8A26F6C32A}"/>
              </a:ext>
            </a:extLst>
          </p:cNvPr>
          <p:cNvSpPr txBox="1"/>
          <p:nvPr/>
        </p:nvSpPr>
        <p:spPr>
          <a:xfrm>
            <a:off x="4354006" y="5979937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LAOS</a:t>
            </a:r>
          </a:p>
          <a:p>
            <a:r>
              <a:rPr lang="zh-CN" altLang="en-US" b="1" dirty="0">
                <a:solidFill>
                  <a:schemeClr val="bg1"/>
                </a:solidFill>
              </a:rPr>
              <a:t>老挝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83A22F-AA71-4BAC-B5A8-D18B445B9C8F}"/>
              </a:ext>
            </a:extLst>
          </p:cNvPr>
          <p:cNvSpPr txBox="1"/>
          <p:nvPr/>
        </p:nvSpPr>
        <p:spPr>
          <a:xfrm>
            <a:off x="6382010" y="2280976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GUIYANG</a:t>
            </a:r>
          </a:p>
          <a:p>
            <a:pPr algn="ctr"/>
            <a:r>
              <a:rPr lang="zh-CN" altLang="en-US" b="1" dirty="0"/>
              <a:t>贵阳</a:t>
            </a:r>
            <a:endParaRPr lang="en-NZ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7576DB-F93B-41DF-BC21-DD053AEAEF39}"/>
              </a:ext>
            </a:extLst>
          </p:cNvPr>
          <p:cNvSpPr txBox="1"/>
          <p:nvPr/>
        </p:nvSpPr>
        <p:spPr>
          <a:xfrm>
            <a:off x="6581583" y="3705244"/>
            <a:ext cx="11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GUANGXI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DA1A39A-E49E-4EBF-BEBC-E09D941F8F1B}"/>
              </a:ext>
            </a:extLst>
          </p:cNvPr>
          <p:cNvSpPr txBox="1"/>
          <p:nvPr/>
        </p:nvSpPr>
        <p:spPr>
          <a:xfrm>
            <a:off x="4503885" y="531984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SICHUAN</a:t>
            </a:r>
          </a:p>
          <a:p>
            <a:pPr algn="ctr"/>
            <a:r>
              <a:rPr lang="zh-CN" altLang="en-US" b="1" dirty="0"/>
              <a:t>四川</a:t>
            </a:r>
            <a:endParaRPr lang="en-NZ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B265A0A-EB48-495D-B68B-95B92FFC486F}"/>
              </a:ext>
            </a:extLst>
          </p:cNvPr>
          <p:cNvSpPr txBox="1"/>
          <p:nvPr/>
        </p:nvSpPr>
        <p:spPr>
          <a:xfrm>
            <a:off x="1964809" y="208818"/>
            <a:ext cx="115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TIBET</a:t>
            </a:r>
          </a:p>
          <a:p>
            <a:r>
              <a:rPr lang="zh-CN" altLang="en-US" b="1" dirty="0"/>
              <a:t>西藏</a:t>
            </a:r>
            <a:endParaRPr lang="en-NZ" b="1" dirty="0"/>
          </a:p>
        </p:txBody>
      </p:sp>
    </p:spTree>
    <p:extLst>
      <p:ext uri="{BB962C8B-B14F-4D97-AF65-F5344CB8AC3E}">
        <p14:creationId xmlns="" xmlns:p14="http://schemas.microsoft.com/office/powerpoint/2010/main" val="42455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E07CD-A985-4A38-B93B-4725F609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  <a:solidFill>
            <a:schemeClr val="bg1"/>
          </a:solidFill>
          <a:ln w="11430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dirty="0">
                <a:latin typeface="+mj-lt"/>
                <a:ea typeface="+mj-ea"/>
                <a:cs typeface="+mj-cs"/>
              </a:rPr>
              <a:t>56 official </a:t>
            </a:r>
            <a:r>
              <a:rPr lang="en-US" sz="2900" b="1" kern="1200" dirty="0">
                <a:ln>
                  <a:solidFill>
                    <a:schemeClr val="bg1"/>
                  </a:solidFill>
                </a:ln>
                <a:latin typeface="+mj-lt"/>
                <a:ea typeface="+mj-ea"/>
                <a:cs typeface="+mj-cs"/>
              </a:rPr>
              <a:t>Minorities</a:t>
            </a:r>
            <a:r>
              <a:rPr lang="en-US" sz="2900" b="1" kern="1200" dirty="0">
                <a:latin typeface="+mj-lt"/>
                <a:ea typeface="+mj-ea"/>
                <a:cs typeface="+mj-cs"/>
              </a:rPr>
              <a:t> in China.</a:t>
            </a:r>
            <a:br>
              <a:rPr lang="en-US" sz="2900" b="1" kern="1200" dirty="0"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latin typeface="+mj-lt"/>
                <a:ea typeface="+mj-ea"/>
                <a:cs typeface="+mj-cs"/>
              </a:rPr>
              <a:t>26 found in Yunnan Province </a:t>
            </a:r>
            <a:br>
              <a:rPr lang="en-US" sz="2900" b="1" kern="1200" dirty="0"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2900" b="1" kern="1200" dirty="0"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latin typeface="+mj-lt"/>
                <a:ea typeface="+mj-ea"/>
                <a:cs typeface="+mj-cs"/>
              </a:rPr>
              <a:t>Kunming (capital of Yunnan)– Population 8 million</a:t>
            </a:r>
          </a:p>
        </p:txBody>
      </p:sp>
      <p:pic>
        <p:nvPicPr>
          <p:cNvPr id="5" name="Content Placeholder 4" descr="A group of people posing for a photo in front of a crowd&#10;&#10;Description generated with very high confidence">
            <a:extLst>
              <a:ext uri="{FF2B5EF4-FFF2-40B4-BE49-F238E27FC236}">
                <a16:creationId xmlns="" xmlns:a16="http://schemas.microsoft.com/office/drawing/2014/main" id="{AD3CE528-2CE2-4B08-A4A2-5A39B04C4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17" y="492573"/>
            <a:ext cx="4851656" cy="5880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4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lusi (8)">
            <a:extLst>
              <a:ext uri="{FF2B5EF4-FFF2-40B4-BE49-F238E27FC236}">
                <a16:creationId xmlns="" xmlns:a16="http://schemas.microsoft.com/office/drawing/2014/main" id="{6C038DCD-2BF4-4863-AA72-48EE2B191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64" r="10217" b="2"/>
          <a:stretch/>
        </p:blipFill>
        <p:spPr bwMode="auto">
          <a:xfrm>
            <a:off x="2208212" y="160552"/>
            <a:ext cx="4727576" cy="6536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83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stle on top of a building&#10;&#10;Description generated with high confidence">
            <a:extLst>
              <a:ext uri="{FF2B5EF4-FFF2-40B4-BE49-F238E27FC236}">
                <a16:creationId xmlns="" xmlns:a16="http://schemas.microsoft.com/office/drawing/2014/main" id="{249071D1-4197-4F1E-ABC4-69A96FA7E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7018" y="857249"/>
            <a:ext cx="6858001" cy="5143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1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C8607672-2396-467B-B1CB-13A731A6B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216936"/>
            <a:ext cx="8580328" cy="6414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8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C76BD5-AF8A-456E-A68D-1AF471690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8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787</Words>
  <Application>Microsoft Office PowerPoint</Application>
  <PresentationFormat>On-screen Show (4:3)</PresentationFormat>
  <Paragraphs>136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56 official Minorities in China. 26 found in Yunnan Province   Kunming (capital of Yunnan)– Population 8 million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What God Placed on our Hearts</vt:lpstr>
      <vt:lpstr>What next…..</vt:lpstr>
      <vt:lpstr>PRAY</vt:lpstr>
      <vt:lpstr>Thank you for your support!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and Jo Ennion</dc:creator>
  <cp:lastModifiedBy>Trinity Church</cp:lastModifiedBy>
  <cp:revision>234</cp:revision>
  <dcterms:created xsi:type="dcterms:W3CDTF">2017-12-16T01:03:12Z</dcterms:created>
  <dcterms:modified xsi:type="dcterms:W3CDTF">2018-02-17T22:54:18Z</dcterms:modified>
</cp:coreProperties>
</file>