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 varScale="1">
        <p:scale>
          <a:sx n="66" d="100"/>
          <a:sy n="66" d="100"/>
        </p:scale>
        <p:origin x="-21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755576" y="-9388424"/>
            <a:ext cx="8245424" cy="11089232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NZ" sz="2800" dirty="0" smtClean="0"/>
              <a:t>Although sin spreads and grows among the human race, God still has His faithful ones.</a:t>
            </a:r>
          </a:p>
          <a:p>
            <a:pPr marL="582613" indent="-514350">
              <a:buFont typeface="+mj-lt"/>
              <a:buAutoNum type="arabicPeriod"/>
              <a:tabLst>
                <a:tab pos="987425" algn="l"/>
              </a:tabLst>
            </a:pPr>
            <a:r>
              <a:rPr lang="en-NZ" sz="2800" dirty="0" smtClean="0"/>
              <a:t>The Spread &amp; Growth of Sin</a:t>
            </a:r>
          </a:p>
          <a:p>
            <a:pPr marL="911225" lvl="1" indent="-514350">
              <a:buFont typeface="+mj-lt"/>
              <a:buAutoNum type="alphaLcParenR"/>
              <a:tabLst>
                <a:tab pos="987425" algn="l"/>
              </a:tabLst>
            </a:pPr>
            <a:r>
              <a:rPr lang="en-NZ" sz="2400" dirty="0" smtClean="0"/>
              <a:t>Cain’s </a:t>
            </a:r>
            <a:r>
              <a:rPr lang="en-NZ" sz="2400" dirty="0" smtClean="0"/>
              <a:t>unbelief: </a:t>
            </a:r>
            <a:r>
              <a:rPr lang="en-NZ" sz="2400" dirty="0" smtClean="0"/>
              <a:t>Cain’s heart was not right before </a:t>
            </a:r>
            <a:r>
              <a:rPr lang="en-NZ" sz="2400" dirty="0" smtClean="0"/>
              <a:t>God.</a:t>
            </a:r>
            <a:br>
              <a:rPr lang="en-NZ" sz="2400" dirty="0" smtClean="0"/>
            </a:br>
            <a:r>
              <a:rPr lang="en-NZ" sz="2400" dirty="0" smtClean="0"/>
              <a:t> Cain murdered Abel because his own deeds were evil, and his brother’s righteous</a:t>
            </a:r>
            <a:r>
              <a:rPr lang="en-NZ" sz="2400" dirty="0" smtClean="0"/>
              <a:t>.</a:t>
            </a:r>
          </a:p>
          <a:p>
            <a:pPr marL="911225" lvl="1" indent="-514350">
              <a:buFont typeface="+mj-lt"/>
              <a:buAutoNum type="alphaLcParenR"/>
              <a:tabLst>
                <a:tab pos="987425" algn="l"/>
              </a:tabLst>
            </a:pPr>
            <a:r>
              <a:rPr lang="en-NZ" sz="2400" dirty="0" smtClean="0"/>
              <a:t>Cain’s anger &amp; </a:t>
            </a:r>
            <a:r>
              <a:rPr lang="en-NZ" sz="2400" dirty="0" smtClean="0"/>
              <a:t>jealousy: </a:t>
            </a:r>
            <a:r>
              <a:rPr lang="en-NZ" sz="2400" dirty="0" smtClean="0"/>
              <a:t>Cain was prideful</a:t>
            </a:r>
            <a:r>
              <a:rPr lang="en-NZ" sz="2400" dirty="0" smtClean="0"/>
              <a:t>.</a:t>
            </a:r>
          </a:p>
          <a:p>
            <a:pPr marL="911225" lvl="1" indent="-514350">
              <a:buFont typeface="+mj-lt"/>
              <a:buAutoNum type="alphaLcParenR"/>
              <a:tabLst>
                <a:tab pos="987425" algn="l"/>
              </a:tabLst>
            </a:pPr>
            <a:r>
              <a:rPr lang="en-NZ" sz="2400" dirty="0" smtClean="0"/>
              <a:t>Cain’s </a:t>
            </a:r>
            <a:r>
              <a:rPr lang="en-NZ" sz="2400" dirty="0" smtClean="0"/>
              <a:t>murder: The </a:t>
            </a:r>
            <a:r>
              <a:rPr lang="en-NZ" sz="2400" dirty="0" smtClean="0"/>
              <a:t>murder of Abel was the end of a process which may have been averted at any time</a:t>
            </a:r>
            <a:r>
              <a:rPr lang="en-NZ" sz="2400" dirty="0" smtClean="0"/>
              <a:t>.</a:t>
            </a:r>
            <a:br>
              <a:rPr lang="en-NZ" sz="2400" dirty="0" smtClean="0"/>
            </a:br>
            <a:r>
              <a:rPr lang="en-NZ" sz="2400" dirty="0" smtClean="0"/>
              <a:t> Man is made in the image of God; murder of man is an attack on God</a:t>
            </a:r>
            <a:r>
              <a:rPr lang="en-NZ" sz="2400" dirty="0" smtClean="0"/>
              <a:t>.</a:t>
            </a:r>
          </a:p>
          <a:p>
            <a:pPr marL="911225" lvl="1" indent="-514350">
              <a:buFont typeface="+mj-lt"/>
              <a:buAutoNum type="alphaLcParenR"/>
              <a:tabLst>
                <a:tab pos="987425" algn="l"/>
              </a:tabLst>
            </a:pPr>
            <a:r>
              <a:rPr lang="en-NZ" sz="2400" dirty="0" smtClean="0"/>
              <a:t>Cain’s self-pity</a:t>
            </a:r>
            <a:r>
              <a:rPr lang="en-NZ" sz="2400" dirty="0" smtClean="0"/>
              <a:t>: </a:t>
            </a:r>
            <a:r>
              <a:rPr lang="en-NZ" sz="2400" dirty="0" smtClean="0"/>
              <a:t>Cain’s response is one of self-pity, rather than self-loathing</a:t>
            </a:r>
            <a:r>
              <a:rPr lang="en-NZ" sz="2400" dirty="0" smtClean="0"/>
              <a:t>. Shows </a:t>
            </a:r>
            <a:r>
              <a:rPr lang="en-NZ" sz="2400" dirty="0" smtClean="0"/>
              <a:t>no comprehension of the suffering caused to others, nor the offence caused to God</a:t>
            </a:r>
            <a:r>
              <a:rPr lang="en-NZ" sz="2400" dirty="0" smtClean="0"/>
              <a:t>.</a:t>
            </a:r>
          </a:p>
          <a:p>
            <a:pPr marL="911225" lvl="1" indent="-514350">
              <a:buFont typeface="+mj-lt"/>
              <a:buAutoNum type="alphaLcParenR"/>
              <a:tabLst>
                <a:tab pos="987425" algn="l"/>
              </a:tabLst>
            </a:pPr>
            <a:r>
              <a:rPr lang="en-NZ" sz="2400" dirty="0" smtClean="0"/>
              <a:t>Sin in spite of progress</a:t>
            </a:r>
          </a:p>
          <a:p>
            <a:pPr marL="911225" lvl="1" indent="-514350">
              <a:buFont typeface="+mj-lt"/>
              <a:buAutoNum type="alphaLcParenR"/>
              <a:tabLst>
                <a:tab pos="987425" algn="l"/>
              </a:tabLst>
            </a:pPr>
            <a:r>
              <a:rPr lang="en-NZ" sz="2400" dirty="0" err="1" smtClean="0"/>
              <a:t>Lamech’s</a:t>
            </a:r>
            <a:r>
              <a:rPr lang="en-NZ" sz="2400" dirty="0" smtClean="0"/>
              <a:t> shocking </a:t>
            </a:r>
            <a:r>
              <a:rPr lang="en-NZ" sz="2400" dirty="0" smtClean="0"/>
              <a:t>rebellion</a:t>
            </a:r>
          </a:p>
          <a:p>
            <a:pPr marL="582613" indent="-514350">
              <a:buFont typeface="+mj-lt"/>
              <a:buAutoNum type="arabicPeriod"/>
              <a:tabLst>
                <a:tab pos="987425" algn="l"/>
              </a:tabLst>
            </a:pPr>
            <a:r>
              <a:rPr lang="en-NZ" sz="2800" dirty="0" smtClean="0"/>
              <a:t>God’s Faithful Ones Among the Seed of the </a:t>
            </a:r>
            <a:r>
              <a:rPr lang="en-NZ" sz="2800" dirty="0" smtClean="0"/>
              <a:t>Woman</a:t>
            </a:r>
          </a:p>
          <a:p>
            <a:pPr marL="911225" lvl="1" indent="-514350">
              <a:buFont typeface="+mj-lt"/>
              <a:buAutoNum type="alphaLcParenR"/>
              <a:tabLst>
                <a:tab pos="987425" algn="l"/>
              </a:tabLst>
            </a:pPr>
            <a:r>
              <a:rPr lang="en-NZ" sz="2400" dirty="0" smtClean="0"/>
              <a:t>Abel’s </a:t>
            </a:r>
            <a:r>
              <a:rPr lang="en-NZ" sz="2400" dirty="0" smtClean="0"/>
              <a:t>Faith: </a:t>
            </a:r>
            <a:r>
              <a:rPr lang="en-NZ" sz="2400" dirty="0" smtClean="0"/>
              <a:t>Abel trusted God, in humility.</a:t>
            </a:r>
          </a:p>
          <a:p>
            <a:pPr marL="911225" lvl="1" indent="-514350">
              <a:buFont typeface="+mj-lt"/>
              <a:buAutoNum type="alphaLcParenR"/>
              <a:tabLst>
                <a:tab pos="987425" algn="l"/>
              </a:tabLst>
            </a:pPr>
            <a:r>
              <a:rPr lang="en-NZ" sz="2400" dirty="0" smtClean="0"/>
              <a:t>Seth &amp; His Godly </a:t>
            </a:r>
            <a:r>
              <a:rPr lang="en-NZ" sz="2400" dirty="0" smtClean="0"/>
              <a:t>Family: </a:t>
            </a:r>
            <a:r>
              <a:rPr lang="en-NZ" sz="2400" dirty="0" smtClean="0"/>
              <a:t>Seth is the ancestor of Jesus, the one who came to ultimately crush the serpent’s head</a:t>
            </a:r>
            <a:r>
              <a:rPr lang="en-NZ" sz="2400" dirty="0" smtClean="0"/>
              <a:t>.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NZ" sz="2800" dirty="0" smtClean="0"/>
              <a:t>We are born wanting to be like Cain.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NZ" sz="2800" dirty="0" smtClean="0"/>
              <a:t>But through the second Adam, Jesus, we can be reborn as a son or daughter of God.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NZ" sz="2800" dirty="0" smtClean="0"/>
          </a:p>
          <a:p>
            <a:pPr marL="911225" lvl="1" indent="-514350">
              <a:buFont typeface="+mj-lt"/>
              <a:buAutoNum type="alphaLcParenR"/>
              <a:tabLst>
                <a:tab pos="987425" algn="l"/>
              </a:tabLst>
            </a:pPr>
            <a:endParaRPr lang="en-NZ" sz="2400" dirty="0" smtClean="0"/>
          </a:p>
          <a:p>
            <a:pPr marL="582613" indent="-514350">
              <a:buFont typeface="+mj-lt"/>
              <a:buAutoNum type="arabicPeriod"/>
              <a:tabLst>
                <a:tab pos="987425" algn="l"/>
              </a:tabLst>
            </a:pPr>
            <a:endParaRPr lang="en-NZ" sz="2800" dirty="0" smtClean="0"/>
          </a:p>
          <a:p>
            <a:pPr marL="911225" lvl="1" indent="-514350">
              <a:buFont typeface="+mj-lt"/>
              <a:buAutoNum type="alphaLcParenR"/>
              <a:tabLst>
                <a:tab pos="987425" algn="l"/>
              </a:tabLst>
            </a:pPr>
            <a:endParaRPr lang="en-NZ" sz="2400" dirty="0" smtClean="0"/>
          </a:p>
          <a:p>
            <a:pPr marL="911225" lvl="1" indent="-514350">
              <a:buFont typeface="+mj-lt"/>
              <a:buAutoNum type="alphaLcParenR"/>
              <a:tabLst>
                <a:tab pos="987425" algn="l"/>
              </a:tabLst>
            </a:pPr>
            <a:endParaRPr lang="en-NZ" sz="2400" dirty="0" smtClean="0"/>
          </a:p>
          <a:p>
            <a:pPr marL="911225" lvl="1" indent="-514350">
              <a:buFont typeface="+mj-lt"/>
              <a:buAutoNum type="alphaLcParenR"/>
              <a:tabLst>
                <a:tab pos="987425" algn="l"/>
              </a:tabLst>
            </a:pPr>
            <a:endParaRPr lang="en-NZ" sz="2400" dirty="0" smtClean="0"/>
          </a:p>
          <a:p>
            <a:pPr marL="911225" lvl="1" indent="-514350">
              <a:buFont typeface="+mj-lt"/>
              <a:buAutoNum type="alphaLcParenR"/>
              <a:tabLst>
                <a:tab pos="987425" algn="l"/>
              </a:tabLst>
            </a:pPr>
            <a:endParaRPr lang="en-NZ" sz="2400" dirty="0" smtClean="0"/>
          </a:p>
          <a:p>
            <a:pPr marL="911225" lvl="1" indent="-514350">
              <a:buFont typeface="+mj-lt"/>
              <a:buAutoNum type="alphaLcParenR"/>
              <a:tabLst>
                <a:tab pos="987425" algn="l"/>
              </a:tabLst>
            </a:pPr>
            <a:endParaRPr lang="en-NZ" sz="2400" dirty="0" smtClean="0"/>
          </a:p>
          <a:p>
            <a:pPr marL="911225" lvl="1" indent="-514350">
              <a:buFont typeface="+mj-lt"/>
              <a:buAutoNum type="alphaLcParenR"/>
              <a:tabLst>
                <a:tab pos="987425" algn="l"/>
              </a:tabLst>
            </a:pPr>
            <a:endParaRPr lang="en-NZ" sz="2400" dirty="0" smtClean="0"/>
          </a:p>
          <a:p>
            <a:pPr marL="911225" lvl="1" indent="-514350">
              <a:buFont typeface="+mj-lt"/>
              <a:buAutoNum type="alphaLcParenR"/>
              <a:tabLst>
                <a:tab pos="987425" algn="l"/>
              </a:tabLst>
            </a:pPr>
            <a:endParaRPr lang="en-NZ" sz="2400" dirty="0" smtClean="0"/>
          </a:p>
          <a:p>
            <a:pPr marL="911225" lvl="1" indent="-514350">
              <a:buFont typeface="+mj-lt"/>
              <a:buAutoNum type="alphaLcParenR"/>
              <a:tabLst>
                <a:tab pos="987425" algn="l"/>
              </a:tabLst>
            </a:pPr>
            <a:endParaRPr lang="en-NZ" sz="2400" dirty="0" smtClean="0"/>
          </a:p>
          <a:p>
            <a:pPr marL="582613" indent="-514350">
              <a:buNone/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188562</TotalTime>
  <Words>35</Words>
  <Application>Microsoft Office PowerPoint</Application>
  <PresentationFormat>On-screen Show (4:3)</PresentationFormat>
  <Paragraphs>24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280</cp:revision>
  <dcterms:created xsi:type="dcterms:W3CDTF">2007-11-17T19:27:01Z</dcterms:created>
  <dcterms:modified xsi:type="dcterms:W3CDTF">2014-03-29T22:29:47Z</dcterms:modified>
</cp:coreProperties>
</file>